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5143500" cx="9144000"/>
  <p:notesSz cx="6858000" cy="9144000"/>
  <p:embeddedFontLst>
    <p:embeddedFont>
      <p:font typeface="La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Lato-regular.fnt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Lato-italic.fntdata"/><Relationship Id="rId12" Type="http://schemas.openxmlformats.org/officeDocument/2006/relationships/slide" Target="slides/slide6.xml"/><Relationship Id="rId34" Type="http://schemas.openxmlformats.org/officeDocument/2006/relationships/font" Target="fonts/Lato-bold.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Lato-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jpg>
</file>

<file path=ppt/media/image13.gif>
</file>

<file path=ppt/media/image14.png>
</file>

<file path=ppt/media/image15.png>
</file>

<file path=ppt/media/image16.png>
</file>

<file path=ppt/media/image2.pn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scm.com/" TargetMode="External"/><Relationship Id="rId3" Type="http://schemas.openxmlformats.org/officeDocument/2006/relationships/hyperlink" Target="https://github.com/"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0" Type="http://schemas.openxmlformats.org/officeDocument/2006/relationships/hyperlink" Target="https://pt.wikipedia.org/wiki/Monitor_de_v%C3%ADdeo" TargetMode="External"/><Relationship Id="rId11" Type="http://schemas.openxmlformats.org/officeDocument/2006/relationships/hyperlink" Target="https://pt.wikipedia.org/wiki/Computa%C3%A7%C3%A3o_em_nuvem#cite_note-2" TargetMode="External"/><Relationship Id="rId10" Type="http://schemas.openxmlformats.org/officeDocument/2006/relationships/hyperlink" Target="https://pt.wikipedia.org/wiki/Programa_de_computador" TargetMode="External"/><Relationship Id="rId13" Type="http://schemas.openxmlformats.org/officeDocument/2006/relationships/hyperlink" Target="https://pt.wikipedia.org/wiki/Computa%C3%A7%C3%A3o_em_nuvem#cite_note-3" TargetMode="External"/><Relationship Id="rId12" Type="http://schemas.openxmlformats.org/officeDocument/2006/relationships/hyperlink" Target="https://pt.wikipedia.org/wiki/Computa%C3%A7%C3%A3o_em_nuvem#cite_note-3" TargetMode="External"/><Relationship Id="rId1" Type="http://schemas.openxmlformats.org/officeDocument/2006/relationships/notesMaster" Target="../notesMasters/notesMaster1.xml"/><Relationship Id="rId2" Type="http://schemas.openxmlformats.org/officeDocument/2006/relationships/hyperlink" Target="https://pt.wikipedia.org/wiki/L%C3%ADngua_inglesa" TargetMode="External"/><Relationship Id="rId3" Type="http://schemas.openxmlformats.org/officeDocument/2006/relationships/hyperlink" Target="https://pt.wikipedia.org/wiki/Mem%C3%B3ria_RAM" TargetMode="External"/><Relationship Id="rId4" Type="http://schemas.openxmlformats.org/officeDocument/2006/relationships/hyperlink" Target="https://pt.wikipedia.org/wiki/Computador" TargetMode="External"/><Relationship Id="rId9" Type="http://schemas.openxmlformats.org/officeDocument/2006/relationships/hyperlink" Target="https://pt.wikipedia.org/wiki/Computa%C3%A7%C3%A3o_em_nuvem#cite_note-1" TargetMode="External"/><Relationship Id="rId15" Type="http://schemas.openxmlformats.org/officeDocument/2006/relationships/hyperlink" Target="https://pt.wikipedia.org/wiki/Computador_pessoal" TargetMode="External"/><Relationship Id="rId14" Type="http://schemas.openxmlformats.org/officeDocument/2006/relationships/hyperlink" Target="https://pt.wikipedia.org/wiki/Internet" TargetMode="External"/><Relationship Id="rId17" Type="http://schemas.openxmlformats.org/officeDocument/2006/relationships/hyperlink" Target="https://pt.wikipedia.org/wiki/Teclado_(inform%C3%A1tica)" TargetMode="External"/><Relationship Id="rId16" Type="http://schemas.openxmlformats.org/officeDocument/2006/relationships/hyperlink" Target="https://pt.wikipedia.org/wiki/Chip" TargetMode="External"/><Relationship Id="rId5" Type="http://schemas.openxmlformats.org/officeDocument/2006/relationships/hyperlink" Target="https://pt.wikipedia.org/wiki/Servidor" TargetMode="External"/><Relationship Id="rId19" Type="http://schemas.openxmlformats.org/officeDocument/2006/relationships/hyperlink" Target="https://pt.wikipedia.org/wiki/Mouse" TargetMode="External"/><Relationship Id="rId6" Type="http://schemas.openxmlformats.org/officeDocument/2006/relationships/hyperlink" Target="https://pt.wikipedia.org/wiki/Internet" TargetMode="External"/><Relationship Id="rId18" Type="http://schemas.openxmlformats.org/officeDocument/2006/relationships/hyperlink" Target="https://pt.wikipedia.org/wiki/Mouse" TargetMode="External"/><Relationship Id="rId7" Type="http://schemas.openxmlformats.org/officeDocument/2006/relationships/hyperlink" Target="https://pt.wikipedia.org/wiki/Computa%C3%A7%C3%A3o_em_grade" TargetMode="External"/><Relationship Id="rId8" Type="http://schemas.openxmlformats.org/officeDocument/2006/relationships/hyperlink" Target="https://pt.wikipedia.org/wiki/Computa%C3%A7%C3%A3o_em_nuvem#cite_note-1"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Shape 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7" name="Shape 9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4" name="Shape 15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Shape 1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0" name="Shape 16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Shape 1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6" name="Shape 16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Shape 1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2" name="Shape 17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pt-BR" sz="1000" u="sng">
                <a:solidFill>
                  <a:srgbClr val="333333"/>
                </a:solidFill>
                <a:hlinkClick r:id="rId2"/>
              </a:rPr>
              <a:t>git</a:t>
            </a:r>
            <a:r>
              <a:rPr lang="pt-BR" sz="1000">
                <a:solidFill>
                  <a:srgbClr val="333333"/>
                </a:solidFill>
              </a:rPr>
              <a:t> é uma </a:t>
            </a:r>
            <a:r>
              <a:rPr b="1" lang="pt-BR" sz="1000">
                <a:solidFill>
                  <a:srgbClr val="333333"/>
                </a:solidFill>
              </a:rPr>
              <a:t>ferramenta para versionamento de arquivos</a:t>
            </a:r>
            <a:r>
              <a:rPr lang="pt-BR" sz="1000">
                <a:solidFill>
                  <a:srgbClr val="333333"/>
                </a:solidFill>
              </a:rPr>
              <a:t>.</a:t>
            </a:r>
            <a:endParaRPr sz="1000">
              <a:solidFill>
                <a:srgbClr val="333333"/>
              </a:solidFill>
            </a:endParaRPr>
          </a:p>
          <a:p>
            <a:pPr indent="0" lvl="0" marL="0">
              <a:spcBef>
                <a:spcPts val="0"/>
              </a:spcBef>
              <a:spcAft>
                <a:spcPts val="0"/>
              </a:spcAft>
              <a:buNone/>
            </a:pPr>
            <a:r>
              <a:rPr lang="pt-BR" sz="1000" u="sng">
                <a:solidFill>
                  <a:srgbClr val="333333"/>
                </a:solidFill>
                <a:hlinkClick r:id="rId3"/>
              </a:rPr>
              <a:t>github</a:t>
            </a:r>
            <a:r>
              <a:rPr lang="pt-BR" sz="1000">
                <a:solidFill>
                  <a:srgbClr val="333333"/>
                </a:solidFill>
              </a:rPr>
              <a:t> é só um </a:t>
            </a:r>
            <a:r>
              <a:rPr b="1" lang="pt-BR" sz="1000">
                <a:solidFill>
                  <a:srgbClr val="333333"/>
                </a:solidFill>
              </a:rPr>
              <a:t>site</a:t>
            </a:r>
            <a:r>
              <a:rPr lang="pt-BR" sz="1000">
                <a:solidFill>
                  <a:srgbClr val="333333"/>
                </a:solidFill>
              </a:rPr>
              <a:t> no qual você pode fazer </a:t>
            </a:r>
            <a:r>
              <a:rPr b="1" lang="pt-BR" sz="1000">
                <a:solidFill>
                  <a:srgbClr val="333333"/>
                </a:solidFill>
              </a:rPr>
              <a:t>upload de projetos git</a:t>
            </a:r>
            <a:r>
              <a:rPr lang="pt-BR" sz="1000">
                <a:solidFill>
                  <a:srgbClr val="333333"/>
                </a:solidFill>
              </a:rPr>
              <a:t>.</a:t>
            </a:r>
            <a:br>
              <a:rPr lang="pt-BR" sz="1000">
                <a:solidFill>
                  <a:srgbClr val="333333"/>
                </a:solidFill>
              </a:rPr>
            </a:br>
            <a:r>
              <a:rPr lang="pt-BR" sz="1000">
                <a:solidFill>
                  <a:srgbClr val="333333"/>
                </a:solidFill>
              </a:rPr>
              <a:t>o github (palavra que seria traduzida como "agregador de gits") é o site mais conhecido de hospedagem de projetos git. ele serve para que você e sua equipe possam manter as versões do projeto em que trabalham em um lugar centralizado, na internet, acessível a quem pertence ao projeto.</a:t>
            </a:r>
            <a:endParaRPr sz="1000">
              <a:solidFill>
                <a:srgbClr val="333333"/>
              </a:solidFill>
            </a:endParaRPr>
          </a:p>
          <a:p>
            <a:pPr indent="0" lvl="0" marL="0">
              <a:spcBef>
                <a:spcPts val="0"/>
              </a:spcBef>
              <a:spcAft>
                <a:spcPts val="0"/>
              </a:spcAft>
              <a:buNone/>
            </a:pPr>
            <a:r>
              <a:rPr lang="pt-BR" sz="1000">
                <a:solidFill>
                  <a:srgbClr val="333333"/>
                </a:solidFill>
              </a:rPr>
              <a:t>além de hospedar projetos git, o github dá visibilidade da linha do tempo de diferentes versões do projeto, provê ferramentas de métricas (como quais usuários alteraram mais o projeto, quando alteraram, o que alteraram, etc), gerência de problemas relatados (</a:t>
            </a:r>
            <a:r>
              <a:rPr i="1" lang="pt-BR" sz="1000">
                <a:solidFill>
                  <a:srgbClr val="333333"/>
                </a:solidFill>
              </a:rPr>
              <a:t>tickets</a:t>
            </a:r>
            <a:r>
              <a:rPr lang="pt-BR" sz="1000">
                <a:solidFill>
                  <a:srgbClr val="333333"/>
                </a:solidFill>
              </a:rPr>
              <a:t> ou </a:t>
            </a:r>
            <a:r>
              <a:rPr i="1" lang="pt-BR" sz="1000">
                <a:solidFill>
                  <a:srgbClr val="333333"/>
                </a:solidFill>
              </a:rPr>
              <a:t>issues</a:t>
            </a:r>
            <a:r>
              <a:rPr lang="pt-BR" sz="1000">
                <a:solidFill>
                  <a:srgbClr val="333333"/>
                </a:solidFill>
              </a:rPr>
              <a:t>), dentre outras. </a:t>
            </a:r>
            <a:br>
              <a:rPr lang="pt-BR" sz="1000">
                <a:solidFill>
                  <a:srgbClr val="333333"/>
                </a:solidFill>
              </a:rPr>
            </a:br>
            <a:br>
              <a:rPr lang="pt-BR" sz="1000">
                <a:solidFill>
                  <a:srgbClr val="333333"/>
                </a:solidFill>
              </a:rPr>
            </a:br>
            <a:r>
              <a:rPr lang="pt-BR" sz="1000">
                <a:solidFill>
                  <a:srgbClr val="333333"/>
                </a:solidFill>
              </a:rPr>
              <a:t>Vantagens do git: </a:t>
            </a:r>
            <a:br>
              <a:rPr lang="pt-BR" sz="1000">
                <a:solidFill>
                  <a:srgbClr val="333333"/>
                </a:solidFill>
              </a:rPr>
            </a:br>
            <a:r>
              <a:rPr lang="pt-BR" sz="1000">
                <a:solidFill>
                  <a:srgbClr val="333333"/>
                </a:solidFill>
              </a:rPr>
              <a:t>snapshots</a:t>
            </a:r>
            <a:br>
              <a:rPr lang="pt-BR" sz="1000">
                <a:solidFill>
                  <a:srgbClr val="333333"/>
                </a:solidFill>
              </a:rPr>
            </a:br>
            <a:r>
              <a:rPr lang="pt-BR" sz="1000">
                <a:solidFill>
                  <a:srgbClr val="333333"/>
                </a:solidFill>
              </a:rPr>
              <a:t>checksum</a:t>
            </a:r>
            <a:br>
              <a:rPr lang="pt-BR" sz="1000">
                <a:solidFill>
                  <a:srgbClr val="333333"/>
                </a:solidFill>
              </a:rPr>
            </a:br>
            <a:r>
              <a:rPr lang="pt-BR" sz="1000">
                <a:solidFill>
                  <a:srgbClr val="333333"/>
                </a:solidFill>
              </a:rPr>
              <a:t>o git só adiciona dados, não apaga</a:t>
            </a:r>
            <a:br>
              <a:rPr lang="pt-BR" sz="1000">
                <a:solidFill>
                  <a:srgbClr val="333333"/>
                </a:solidFill>
              </a:rPr>
            </a:br>
            <a:br>
              <a:rPr lang="pt-BR" sz="1000">
                <a:solidFill>
                  <a:srgbClr val="333333"/>
                </a:solidFill>
              </a:rPr>
            </a:br>
            <a:r>
              <a:rPr lang="pt-BR" sz="1000">
                <a:solidFill>
                  <a:srgbClr val="4E443C"/>
                </a:solidFill>
                <a:highlight>
                  <a:srgbClr val="FCFCFA"/>
                </a:highlight>
              </a:rPr>
              <a:t> Git faz com que seus arquivos sempre estejam em um dos três estados fundamentais: consolidado (committed), modificado (modified) e preparado (staged).</a:t>
            </a:r>
            <a:endParaRPr sz="1000">
              <a:solidFill>
                <a:srgbClr val="333333"/>
              </a:solidFill>
            </a:endParaRPr>
          </a:p>
          <a:p>
            <a:pPr indent="0" lvl="0" marL="0">
              <a:spcBef>
                <a:spcPts val="0"/>
              </a:spcBef>
              <a:spcAft>
                <a:spcPts val="0"/>
              </a:spcAft>
              <a:buNone/>
            </a:pPr>
            <a:r>
              <a:rPr lang="pt-BR" sz="1000">
                <a:solidFill>
                  <a:srgbClr val="333333"/>
                </a:solidFill>
              </a:rPr>
              <a:t>Isso nos traz para as três seções principais de um projeto do Git: o diretório do Git (git directory, repository), o diretório de trabalho (working directory), e a área de preparação (staging area).</a:t>
            </a:r>
            <a:br>
              <a:rPr lang="pt-BR" sz="1000">
                <a:solidFill>
                  <a:srgbClr val="333333"/>
                </a:solidFill>
              </a:rPr>
            </a:br>
            <a:br>
              <a:rPr lang="pt-BR" sz="1000">
                <a:solidFill>
                  <a:srgbClr val="333333"/>
                </a:solidFill>
              </a:rPr>
            </a:br>
            <a:r>
              <a:rPr lang="pt-BR" sz="1000">
                <a:solidFill>
                  <a:srgbClr val="4E443C"/>
                </a:solidFill>
              </a:rPr>
              <a:t>O workflow básico do Git pode ser descrito assim:</a:t>
            </a:r>
            <a:br>
              <a:rPr lang="pt-BR" sz="1000">
                <a:solidFill>
                  <a:srgbClr val="4E443C"/>
                </a:solidFill>
              </a:rPr>
            </a:br>
            <a:endParaRPr sz="1000">
              <a:solidFill>
                <a:srgbClr val="4E443C"/>
              </a:solidFill>
            </a:endParaRPr>
          </a:p>
          <a:p>
            <a:pPr indent="-292100" lvl="0" marL="698500" rtl="0">
              <a:lnSpc>
                <a:spcPct val="157142"/>
              </a:lnSpc>
              <a:spcBef>
                <a:spcPts val="0"/>
              </a:spcBef>
              <a:spcAft>
                <a:spcPts val="0"/>
              </a:spcAft>
              <a:buClr>
                <a:srgbClr val="4E443C"/>
              </a:buClr>
              <a:buSzPts val="1000"/>
              <a:buFont typeface="Arial"/>
              <a:buAutoNum type="arabicPeriod"/>
            </a:pPr>
            <a:r>
              <a:rPr lang="pt-BR" sz="1000">
                <a:solidFill>
                  <a:srgbClr val="4E443C"/>
                </a:solidFill>
              </a:rPr>
              <a:t>Você modifica arquivos no seu diretório de trabalho.</a:t>
            </a:r>
            <a:endParaRPr sz="1000">
              <a:solidFill>
                <a:srgbClr val="4E443C"/>
              </a:solidFill>
            </a:endParaRPr>
          </a:p>
          <a:p>
            <a:pPr indent="-292100" lvl="0" marL="698500" rtl="0">
              <a:lnSpc>
                <a:spcPct val="157142"/>
              </a:lnSpc>
              <a:spcBef>
                <a:spcPts val="0"/>
              </a:spcBef>
              <a:spcAft>
                <a:spcPts val="0"/>
              </a:spcAft>
              <a:buClr>
                <a:srgbClr val="4E443C"/>
              </a:buClr>
              <a:buSzPts val="1000"/>
              <a:buFont typeface="Arial"/>
              <a:buAutoNum type="arabicPeriod"/>
            </a:pPr>
            <a:r>
              <a:rPr lang="pt-BR" sz="1000">
                <a:solidFill>
                  <a:srgbClr val="4E443C"/>
                </a:solidFill>
              </a:rPr>
              <a:t>Você seleciona os arquivos, adicionando snapshots deles para sua área de preparação.</a:t>
            </a:r>
            <a:endParaRPr sz="1000">
              <a:solidFill>
                <a:srgbClr val="4E443C"/>
              </a:solidFill>
            </a:endParaRPr>
          </a:p>
          <a:p>
            <a:pPr indent="-292100" lvl="0" marL="698500" rtl="0">
              <a:lnSpc>
                <a:spcPct val="157142"/>
              </a:lnSpc>
              <a:spcBef>
                <a:spcPts val="0"/>
              </a:spcBef>
              <a:spcAft>
                <a:spcPts val="0"/>
              </a:spcAft>
              <a:buClr>
                <a:srgbClr val="4E443C"/>
              </a:buClr>
              <a:buSzPts val="1000"/>
              <a:buFont typeface="Arial"/>
              <a:buAutoNum type="arabicPeriod"/>
            </a:pPr>
            <a:r>
              <a:rPr lang="pt-BR" sz="1000">
                <a:solidFill>
                  <a:srgbClr val="4E443C"/>
                </a:solidFill>
              </a:rPr>
              <a:t>Você faz um commit, que leva os arquivos como eles estão na sua área de preparação e os armazena permanentemente no seu diretório Git.</a:t>
            </a:r>
            <a:endParaRPr sz="1000">
              <a:solidFill>
                <a:srgbClr val="4E443C"/>
              </a:solidFill>
            </a:endParaRPr>
          </a:p>
          <a:p>
            <a:pPr indent="0" lvl="0" marL="0">
              <a:spcBef>
                <a:spcPts val="800"/>
              </a:spcBef>
              <a:spcAft>
                <a:spcPts val="0"/>
              </a:spcAft>
              <a:buNone/>
            </a:pPr>
            <a:r>
              <a:t/>
            </a:r>
            <a:endParaRPr sz="1000">
              <a:solidFill>
                <a:srgbClr val="333333"/>
              </a:solidFill>
            </a:endParaRPr>
          </a:p>
          <a:p>
            <a:pPr indent="0" lvl="0" marL="0">
              <a:spcBef>
                <a:spcPts val="0"/>
              </a:spcBef>
              <a:spcAft>
                <a:spcPts val="0"/>
              </a:spcAft>
              <a:buNone/>
            </a:pPr>
            <a:r>
              <a:t/>
            </a:r>
            <a:endParaRPr sz="1000">
              <a:solidFill>
                <a:srgbClr val="333333"/>
              </a:solidFill>
            </a:endParaRPr>
          </a:p>
          <a:p>
            <a:pPr indent="0" lvl="0" marL="0" rtl="0">
              <a:spcBef>
                <a:spcPts val="0"/>
              </a:spcBef>
              <a:spcAft>
                <a:spcPts val="0"/>
              </a:spcAft>
              <a:buNone/>
            </a:pPr>
            <a:r>
              <a:t/>
            </a:r>
            <a:endParaRPr sz="10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Shape 1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9" name="Shape 17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Shape 1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5" name="Shape 18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pt-BR" sz="1000">
                <a:solidFill>
                  <a:srgbClr val="333333"/>
                </a:solidFill>
              </a:rPr>
              <a:t>um </a:t>
            </a:r>
            <a:r>
              <a:rPr b="1" lang="pt-BR" sz="1000">
                <a:solidFill>
                  <a:srgbClr val="333333"/>
                </a:solidFill>
              </a:rPr>
              <a:t>commit</a:t>
            </a:r>
            <a:r>
              <a:rPr lang="pt-BR" sz="1000">
                <a:solidFill>
                  <a:srgbClr val="333333"/>
                </a:solidFill>
              </a:rPr>
              <a:t> é um documento que descreve uma alteração, um ponto na linha do tempo do projeto. ele é como um registro de uma alteração no projeto. essa alteração é salva com seu nome, seu email, data da alteração, suas alterações na pasta e uma descrição da alteração, que você mesmo escreve.então, na hora que você coloca os textos na pasta pela primeira vez, você cria um commit com a descrição "adiciona os textos que tenho agora", seleciona todos os arquivos e pronto, você tem um ponto na linha do tempo!</a:t>
            </a:r>
            <a:endParaRPr sz="10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Shape 1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1" name="Shape 19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pt-BR" sz="1000">
                <a:solidFill>
                  <a:srgbClr val="333333"/>
                </a:solidFill>
              </a:rPr>
              <a:t>pra isso, você cria uma conta no github e cria o que chamamos de um </a:t>
            </a:r>
            <a:r>
              <a:rPr b="1" lang="pt-BR" sz="1000">
                <a:solidFill>
                  <a:srgbClr val="333333"/>
                </a:solidFill>
              </a:rPr>
              <a:t>repositório</a:t>
            </a:r>
            <a:r>
              <a:rPr lang="pt-BR" sz="1000">
                <a:solidFill>
                  <a:srgbClr val="333333"/>
                </a:solidFill>
              </a:rPr>
              <a:t>.</a:t>
            </a:r>
            <a:endParaRPr sz="1000">
              <a:solidFill>
                <a:srgbClr val="333333"/>
              </a:solidFill>
            </a:endParaRPr>
          </a:p>
          <a:p>
            <a:pPr indent="0" lvl="0" marL="0">
              <a:spcBef>
                <a:spcPts val="0"/>
              </a:spcBef>
              <a:spcAft>
                <a:spcPts val="0"/>
              </a:spcAft>
              <a:buNone/>
            </a:pPr>
            <a:r>
              <a:rPr lang="pt-BR" sz="1000">
                <a:solidFill>
                  <a:srgbClr val="333333"/>
                </a:solidFill>
              </a:rPr>
              <a:t>na linguagem do povo de computação, </a:t>
            </a:r>
            <a:r>
              <a:rPr b="1" lang="pt-BR" sz="1000">
                <a:solidFill>
                  <a:srgbClr val="333333"/>
                </a:solidFill>
              </a:rPr>
              <a:t>repositórios</a:t>
            </a:r>
            <a:r>
              <a:rPr lang="pt-BR" sz="1000">
                <a:solidFill>
                  <a:srgbClr val="333333"/>
                </a:solidFill>
              </a:rPr>
              <a:t> são </a:t>
            </a:r>
            <a:r>
              <a:rPr b="1" lang="pt-BR" sz="1000">
                <a:solidFill>
                  <a:srgbClr val="333333"/>
                </a:solidFill>
              </a:rPr>
              <a:t>locais nos quais colocamos arquivos na internet</a:t>
            </a:r>
            <a:r>
              <a:rPr lang="pt-BR" sz="1000">
                <a:solidFill>
                  <a:srgbClr val="333333"/>
                </a:solidFill>
              </a:rPr>
              <a:t>. eles servem para que qualquer um consiga </a:t>
            </a:r>
            <a:r>
              <a:rPr b="1" lang="pt-BR" sz="1000">
                <a:solidFill>
                  <a:srgbClr val="333333"/>
                </a:solidFill>
              </a:rPr>
              <a:t>repor</a:t>
            </a:r>
            <a:r>
              <a:rPr lang="pt-BR" sz="1000">
                <a:solidFill>
                  <a:srgbClr val="333333"/>
                </a:solidFill>
              </a:rPr>
              <a:t> o código de um projeto no seu computador, caso você não tenha ele salvo. isso significa que, quando você for colocar seu projeto no github, você primeiro precisa criar um repositório lá.</a:t>
            </a:r>
            <a:endParaRPr sz="1000">
              <a:solidFill>
                <a:srgbClr val="333333"/>
              </a:solidFill>
            </a:endParaRPr>
          </a:p>
          <a:p>
            <a:pPr indent="0" lvl="0" marL="0">
              <a:spcBef>
                <a:spcPts val="0"/>
              </a:spcBef>
              <a:spcAft>
                <a:spcPts val="0"/>
              </a:spcAft>
              <a:buNone/>
            </a:pPr>
            <a:r>
              <a:rPr lang="pt-BR" sz="1000">
                <a:solidFill>
                  <a:srgbClr val="333333"/>
                </a:solidFill>
              </a:rPr>
              <a:t>com o repositório criado no github, você só precisa configurar </a:t>
            </a:r>
            <a:r>
              <a:rPr b="1" lang="pt-BR" sz="1000">
                <a:solidFill>
                  <a:srgbClr val="333333"/>
                </a:solidFill>
              </a:rPr>
              <a:t>onde</a:t>
            </a:r>
            <a:r>
              <a:rPr lang="pt-BR" sz="1000">
                <a:solidFill>
                  <a:srgbClr val="333333"/>
                </a:solidFill>
              </a:rPr>
              <a:t> está seu repositório e </a:t>
            </a:r>
            <a:r>
              <a:rPr b="1" lang="pt-BR" sz="1000">
                <a:solidFill>
                  <a:srgbClr val="333333"/>
                </a:solidFill>
              </a:rPr>
              <a:t>empurrar</a:t>
            </a:r>
            <a:r>
              <a:rPr lang="pt-BR" sz="1000">
                <a:solidFill>
                  <a:srgbClr val="333333"/>
                </a:solidFill>
              </a:rPr>
              <a:t> as </a:t>
            </a:r>
            <a:r>
              <a:rPr b="1" lang="pt-BR" sz="1000">
                <a:solidFill>
                  <a:srgbClr val="333333"/>
                </a:solidFill>
              </a:rPr>
              <a:t>alterações</a:t>
            </a:r>
            <a:r>
              <a:rPr lang="pt-BR" sz="1000">
                <a:solidFill>
                  <a:srgbClr val="333333"/>
                </a:solidFill>
              </a:rPr>
              <a:t> pra lá. ou seja, você define a </a:t>
            </a:r>
            <a:r>
              <a:rPr b="1" lang="pt-BR" sz="1000">
                <a:solidFill>
                  <a:srgbClr val="333333"/>
                </a:solidFill>
              </a:rPr>
              <a:t>origem</a:t>
            </a:r>
            <a:r>
              <a:rPr lang="pt-BR" sz="1000">
                <a:solidFill>
                  <a:srgbClr val="333333"/>
                </a:solidFill>
              </a:rPr>
              <a:t> do repositório e faz um </a:t>
            </a:r>
            <a:r>
              <a:rPr b="1" lang="pt-BR" sz="1000">
                <a:solidFill>
                  <a:srgbClr val="333333"/>
                </a:solidFill>
              </a:rPr>
              <a:t>push </a:t>
            </a:r>
            <a:r>
              <a:rPr lang="pt-BR" sz="1000">
                <a:solidFill>
                  <a:srgbClr val="333333"/>
                </a:solidFill>
              </a:rPr>
              <a:t>dos </a:t>
            </a:r>
            <a:r>
              <a:rPr b="1" lang="pt-BR" sz="1000">
                <a:solidFill>
                  <a:srgbClr val="333333"/>
                </a:solidFill>
              </a:rPr>
              <a:t>commits</a:t>
            </a:r>
            <a:r>
              <a:rPr lang="pt-BR" sz="1000">
                <a:solidFill>
                  <a:srgbClr val="333333"/>
                </a:solidFill>
              </a:rPr>
              <a:t> pra lá.</a:t>
            </a:r>
            <a:endParaRPr sz="1000">
              <a:solidFill>
                <a:srgbClr val="333333"/>
              </a:solidFill>
            </a:endParaRPr>
          </a:p>
          <a:p>
            <a:pPr indent="0" lvl="0" marL="0" rtl="0">
              <a:spcBef>
                <a:spcPts val="0"/>
              </a:spcBef>
              <a:spcAft>
                <a:spcPts val="0"/>
              </a:spcAft>
              <a:buNone/>
            </a:pPr>
            <a:r>
              <a:t/>
            </a:r>
            <a:endParaRPr sz="1000">
              <a:solidFill>
                <a:srgbClr val="333333"/>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Shape 1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7" name="Shape 19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pt-BR" sz="1000">
                <a:solidFill>
                  <a:srgbClr val="333333"/>
                </a:solidFill>
              </a:rPr>
              <a:t>digamos que você foi passar o fim de ano na casa dos seus pais e você quer alterar algum texto. você sabe que tem todos eles no seu computador, mas você (sua anta) esqueceu de trazê-lo. você até pode copiar os textos direto do site do github pro computador da sua mãe, mas isso significa que, se você quiser salvar a nova versão lá, você vai ter que criar </a:t>
            </a:r>
            <a:r>
              <a:rPr b="1" lang="pt-BR" sz="1000">
                <a:solidFill>
                  <a:srgbClr val="333333"/>
                </a:solidFill>
              </a:rPr>
              <a:t>outro</a:t>
            </a:r>
            <a:r>
              <a:rPr lang="pt-BR" sz="1000">
                <a:solidFill>
                  <a:srgbClr val="333333"/>
                </a:solidFill>
              </a:rPr>
              <a:t>repositório. relaxa, pra isso serve a clonagem de repositórios.</a:t>
            </a:r>
            <a:endParaRPr sz="1000">
              <a:solidFill>
                <a:srgbClr val="333333"/>
              </a:solidFill>
            </a:endParaRPr>
          </a:p>
          <a:p>
            <a:pPr indent="0" lvl="0" marL="0">
              <a:spcBef>
                <a:spcPts val="0"/>
              </a:spcBef>
              <a:spcAft>
                <a:spcPts val="0"/>
              </a:spcAft>
              <a:buNone/>
            </a:pPr>
            <a:r>
              <a:rPr b="1" lang="pt-BR" sz="1000">
                <a:solidFill>
                  <a:srgbClr val="333333"/>
                </a:solidFill>
              </a:rPr>
              <a:t>clonar</a:t>
            </a:r>
            <a:r>
              <a:rPr lang="pt-BR" sz="1000">
                <a:solidFill>
                  <a:srgbClr val="333333"/>
                </a:solidFill>
              </a:rPr>
              <a:t> um repositório significa </a:t>
            </a:r>
            <a:r>
              <a:rPr b="1" lang="pt-BR" sz="1000">
                <a:solidFill>
                  <a:srgbClr val="333333"/>
                </a:solidFill>
              </a:rPr>
              <a:t>baixar o projeto git inteiro, direto da origem, pro seu computador</a:t>
            </a:r>
            <a:r>
              <a:rPr lang="pt-BR" sz="1000">
                <a:solidFill>
                  <a:srgbClr val="333333"/>
                </a:solidFill>
              </a:rPr>
              <a:t>. isso quer dizer que </a:t>
            </a:r>
            <a:r>
              <a:rPr b="1" lang="pt-BR" sz="1000">
                <a:solidFill>
                  <a:srgbClr val="333333"/>
                </a:solidFill>
              </a:rPr>
              <a:t>todas as alterações</a:t>
            </a:r>
            <a:r>
              <a:rPr lang="pt-BR" sz="1000">
                <a:solidFill>
                  <a:srgbClr val="333333"/>
                </a:solidFill>
              </a:rPr>
              <a:t>, de </a:t>
            </a:r>
            <a:r>
              <a:rPr b="1" lang="pt-BR" sz="1000">
                <a:solidFill>
                  <a:srgbClr val="333333"/>
                </a:solidFill>
              </a:rPr>
              <a:t>toda a linha do tempo</a:t>
            </a:r>
            <a:r>
              <a:rPr lang="pt-BR" sz="1000">
                <a:solidFill>
                  <a:srgbClr val="333333"/>
                </a:solidFill>
              </a:rPr>
              <a:t>, estão agora no seu computador. assim, ao você clonar um repositório, você pode simplesmente </a:t>
            </a:r>
            <a:r>
              <a:rPr b="1" lang="pt-BR" sz="1000">
                <a:solidFill>
                  <a:srgbClr val="333333"/>
                </a:solidFill>
              </a:rPr>
              <a:t>criar novos commits</a:t>
            </a:r>
            <a:r>
              <a:rPr lang="pt-BR" sz="1000">
                <a:solidFill>
                  <a:srgbClr val="333333"/>
                </a:solidFill>
              </a:rPr>
              <a:t> e </a:t>
            </a:r>
            <a:r>
              <a:rPr b="1" lang="pt-BR" sz="1000">
                <a:solidFill>
                  <a:srgbClr val="333333"/>
                </a:solidFill>
              </a:rPr>
              <a:t>dar push</a:t>
            </a:r>
            <a:r>
              <a:rPr lang="pt-BR" sz="1000">
                <a:solidFill>
                  <a:srgbClr val="333333"/>
                </a:solidFill>
              </a:rPr>
              <a:t> das novas alterações.</a:t>
            </a:r>
            <a:endParaRPr sz="1000">
              <a:solidFill>
                <a:srgbClr val="333333"/>
              </a:solidFill>
            </a:endParaRPr>
          </a:p>
          <a:p>
            <a:pPr indent="0" lvl="0" marL="0">
              <a:spcBef>
                <a:spcPts val="0"/>
              </a:spcBef>
              <a:spcAft>
                <a:spcPts val="0"/>
              </a:spcAft>
              <a:buNone/>
            </a:pPr>
            <a:r>
              <a:rPr lang="pt-BR" sz="1000">
                <a:solidFill>
                  <a:srgbClr val="333333"/>
                </a:solidFill>
              </a:rPr>
              <a:t>isso permite que uma equipe possa fazer alterações no projeto, cada um em seu computador, e possa sincronizar essas alterações através de </a:t>
            </a:r>
            <a:r>
              <a:rPr b="1" lang="pt-BR" sz="1000">
                <a:solidFill>
                  <a:srgbClr val="333333"/>
                </a:solidFill>
              </a:rPr>
              <a:t>pushs (empurrões)</a:t>
            </a:r>
            <a:r>
              <a:rPr lang="pt-BR" sz="1000">
                <a:solidFill>
                  <a:srgbClr val="333333"/>
                </a:solidFill>
              </a:rPr>
              <a:t> e </a:t>
            </a:r>
            <a:r>
              <a:rPr b="1" lang="pt-BR" sz="1000">
                <a:solidFill>
                  <a:srgbClr val="333333"/>
                </a:solidFill>
              </a:rPr>
              <a:t>pulls (puxadas)</a:t>
            </a:r>
            <a:r>
              <a:rPr lang="pt-BR" sz="1000">
                <a:solidFill>
                  <a:srgbClr val="333333"/>
                </a:solidFill>
              </a:rPr>
              <a:t> de </a:t>
            </a:r>
            <a:r>
              <a:rPr b="1" lang="pt-BR" sz="1000">
                <a:solidFill>
                  <a:srgbClr val="333333"/>
                </a:solidFill>
              </a:rPr>
              <a:t>commits (alterações)</a:t>
            </a:r>
            <a:r>
              <a:rPr lang="pt-BR" sz="1000">
                <a:solidFill>
                  <a:srgbClr val="333333"/>
                </a:solidFill>
              </a:rPr>
              <a:t> de um mesmo </a:t>
            </a:r>
            <a:r>
              <a:rPr b="1" lang="pt-BR" sz="1000">
                <a:solidFill>
                  <a:srgbClr val="333333"/>
                </a:solidFill>
              </a:rPr>
              <a:t>repositório (projeto)</a:t>
            </a:r>
            <a:r>
              <a:rPr lang="pt-BR" sz="1000">
                <a:solidFill>
                  <a:srgbClr val="333333"/>
                </a:solidFill>
              </a:rPr>
              <a:t>. é assim que uma equipe de software trabalha hoje em dia. :)</a:t>
            </a:r>
            <a:endParaRPr sz="1000">
              <a:solidFill>
                <a:srgbClr val="333333"/>
              </a:solidFill>
            </a:endParaRPr>
          </a:p>
          <a:p>
            <a:pPr indent="0" lvl="0" marL="0" rtl="0">
              <a:spcBef>
                <a:spcPts val="0"/>
              </a:spcBef>
              <a:spcAft>
                <a:spcPts val="0"/>
              </a:spcAft>
              <a:buNone/>
            </a:pPr>
            <a:r>
              <a:t/>
            </a:r>
            <a:endParaRPr sz="1000">
              <a:solidFill>
                <a:srgbClr val="333333"/>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Shape 2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3" name="Shape 20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pt-BR" sz="1000">
                <a:solidFill>
                  <a:srgbClr val="333333"/>
                </a:solidFill>
              </a:rPr>
              <a:t>ok, digamos que seu amigo tem um amorzinho também e quer escrever aquele poema lindo, mas não tem muita criatividade. você diz pra ele "cara, pode usar o amorzinho.txt, mas tem que dar uma alterada, senão vai pegar mal". você não quer, no entanto, que seu amiguinho use seu repositório, porque, né, é seu, com seus textos. o que seu amigo pode fazer pra ter a versão dele dos seus textos é criar o que chamamos de </a:t>
            </a:r>
            <a:r>
              <a:rPr b="1" lang="pt-BR" sz="1000">
                <a:solidFill>
                  <a:srgbClr val="333333"/>
                </a:solidFill>
              </a:rPr>
              <a:t>fork</a:t>
            </a:r>
            <a:r>
              <a:rPr lang="pt-BR" sz="1000">
                <a:solidFill>
                  <a:srgbClr val="333333"/>
                </a:solidFill>
              </a:rPr>
              <a:t>. um </a:t>
            </a:r>
            <a:r>
              <a:rPr b="1" lang="pt-BR" sz="1000">
                <a:solidFill>
                  <a:srgbClr val="333333"/>
                </a:solidFill>
              </a:rPr>
              <a:t>fork</a:t>
            </a:r>
            <a:r>
              <a:rPr lang="pt-BR" sz="1000">
                <a:solidFill>
                  <a:srgbClr val="333333"/>
                </a:solidFill>
              </a:rPr>
              <a:t> é um repositório criado a partir de outro. tudo nele é literalmente igual, desde o conteúdo dos arquivos até os commits salvos; a única diferença é que </a:t>
            </a:r>
            <a:r>
              <a:rPr b="1" lang="pt-BR" sz="1000">
                <a:solidFill>
                  <a:srgbClr val="333333"/>
                </a:solidFill>
              </a:rPr>
              <a:t>pertence a um usuário diferente</a:t>
            </a:r>
            <a:r>
              <a:rPr lang="pt-BR" sz="1000">
                <a:solidFill>
                  <a:srgbClr val="333333"/>
                </a:solidFill>
              </a:rPr>
              <a:t>.</a:t>
            </a:r>
            <a:endParaRPr sz="1000">
              <a:solidFill>
                <a:srgbClr val="333333"/>
              </a:solidFill>
            </a:endParaRPr>
          </a:p>
          <a:p>
            <a:pPr indent="0" lvl="0" marL="0">
              <a:spcBef>
                <a:spcPts val="0"/>
              </a:spcBef>
              <a:spcAft>
                <a:spcPts val="0"/>
              </a:spcAft>
              <a:buNone/>
            </a:pPr>
            <a:r>
              <a:rPr lang="pt-BR" sz="1000">
                <a:solidFill>
                  <a:srgbClr val="333333"/>
                </a:solidFill>
              </a:rPr>
              <a:t>no entanto, a utilidade de um fork só se revela totalmente quando começamos a falar sobre </a:t>
            </a:r>
            <a:r>
              <a:rPr b="1" lang="pt-BR" sz="1000">
                <a:solidFill>
                  <a:srgbClr val="333333"/>
                </a:solidFill>
              </a:rPr>
              <a:t>issues e pull requests</a:t>
            </a:r>
            <a:r>
              <a:rPr lang="pt-BR" sz="1000">
                <a:solidFill>
                  <a:srgbClr val="333333"/>
                </a:solidFill>
              </a:rPr>
              <a:t>.</a:t>
            </a:r>
            <a:endParaRPr sz="1000">
              <a:solidFill>
                <a:srgbClr val="333333"/>
              </a:solidFill>
            </a:endParaRPr>
          </a:p>
          <a:p>
            <a:pPr indent="0" lvl="0" marL="0" rtl="0">
              <a:spcBef>
                <a:spcPts val="0"/>
              </a:spcBef>
              <a:spcAft>
                <a:spcPts val="0"/>
              </a:spcAft>
              <a:buNone/>
            </a:pPr>
            <a:r>
              <a:t/>
            </a:r>
            <a:endParaRPr sz="1000">
              <a:solidFill>
                <a:srgbClr val="333333"/>
              </a:solidFill>
              <a:latin typeface="Lato"/>
              <a:ea typeface="Lato"/>
              <a:cs typeface="Lato"/>
              <a:sym typeface="Lato"/>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Shape 2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8" name="Shape 20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1200"/>
              </a:spcBef>
              <a:spcAft>
                <a:spcPts val="0"/>
              </a:spcAft>
              <a:buNone/>
            </a:pPr>
            <a:r>
              <a:rPr b="1" lang="pt-BR" sz="1000">
                <a:solidFill>
                  <a:srgbClr val="333333"/>
                </a:solidFill>
              </a:rPr>
              <a:t>issues e pull requests</a:t>
            </a:r>
            <a:endParaRPr b="1" sz="1000">
              <a:solidFill>
                <a:srgbClr val="333333"/>
              </a:solidFill>
            </a:endParaRPr>
          </a:p>
          <a:p>
            <a:pPr indent="0" lvl="0" marL="0" rtl="0">
              <a:lnSpc>
                <a:spcPct val="115000"/>
              </a:lnSpc>
              <a:spcBef>
                <a:spcPts val="200"/>
              </a:spcBef>
              <a:spcAft>
                <a:spcPts val="0"/>
              </a:spcAft>
              <a:buNone/>
            </a:pPr>
            <a:r>
              <a:rPr lang="pt-BR" sz="1000">
                <a:solidFill>
                  <a:srgbClr val="333333"/>
                </a:solidFill>
              </a:rPr>
              <a:t>seu amigo, ao ler o seu poema </a:t>
            </a:r>
            <a:r>
              <a:rPr lang="pt-BR" sz="1000">
                <a:solidFill>
                  <a:srgbClr val="333333"/>
                </a:solidFill>
                <a:highlight>
                  <a:srgbClr val="F0F0F0"/>
                </a:highlight>
              </a:rPr>
              <a:t>amorzinho.txt</a:t>
            </a:r>
            <a:r>
              <a:rPr lang="pt-BR" sz="1000">
                <a:solidFill>
                  <a:srgbClr val="333333"/>
                </a:solidFill>
              </a:rPr>
              <a:t>, percebe que você escreveu errado o nome do seu amorzinho. ele quer te avisar que isso precisa ser corrigido, porque isso é um </a:t>
            </a:r>
            <a:r>
              <a:rPr b="1" lang="pt-BR" sz="1000">
                <a:solidFill>
                  <a:srgbClr val="333333"/>
                </a:solidFill>
              </a:rPr>
              <a:t>problema</a:t>
            </a:r>
            <a:r>
              <a:rPr lang="pt-BR" sz="1000">
                <a:solidFill>
                  <a:srgbClr val="333333"/>
                </a:solidFill>
              </a:rPr>
              <a:t>, uma </a:t>
            </a:r>
            <a:r>
              <a:rPr b="1" lang="pt-BR" sz="1000">
                <a:solidFill>
                  <a:srgbClr val="333333"/>
                </a:solidFill>
              </a:rPr>
              <a:t>issue</a:t>
            </a:r>
            <a:r>
              <a:rPr lang="pt-BR" sz="1000">
                <a:solidFill>
                  <a:srgbClr val="333333"/>
                </a:solidFill>
              </a:rPr>
              <a:t>.</a:t>
            </a:r>
            <a:endParaRPr sz="1000">
              <a:solidFill>
                <a:srgbClr val="333333"/>
              </a:solidFill>
            </a:endParaRPr>
          </a:p>
          <a:p>
            <a:pPr indent="0" lvl="0" marL="0">
              <a:spcBef>
                <a:spcPts val="0"/>
              </a:spcBef>
              <a:spcAft>
                <a:spcPts val="0"/>
              </a:spcAft>
              <a:buNone/>
            </a:pPr>
            <a:r>
              <a:rPr lang="pt-BR" sz="1000">
                <a:solidFill>
                  <a:srgbClr val="333333"/>
                </a:solidFill>
              </a:rPr>
              <a:t>uma </a:t>
            </a:r>
            <a:r>
              <a:rPr b="1" lang="pt-BR" sz="1000">
                <a:solidFill>
                  <a:srgbClr val="333333"/>
                </a:solidFill>
              </a:rPr>
              <a:t>issue</a:t>
            </a:r>
            <a:r>
              <a:rPr lang="pt-BR" sz="1000">
                <a:solidFill>
                  <a:srgbClr val="333333"/>
                </a:solidFill>
              </a:rPr>
              <a:t> é um relatório de um problema que precisa ser corrigido. imaginemos que seu site, por exemplo, tem um link quebrado. qualquer um pode </a:t>
            </a:r>
            <a:r>
              <a:rPr b="1" lang="pt-BR" sz="1000">
                <a:solidFill>
                  <a:srgbClr val="333333"/>
                </a:solidFill>
              </a:rPr>
              <a:t>abrir uma issue</a:t>
            </a:r>
            <a:r>
              <a:rPr lang="pt-BR" sz="1000">
                <a:solidFill>
                  <a:srgbClr val="333333"/>
                </a:solidFill>
              </a:rPr>
              <a:t> no seu </a:t>
            </a:r>
            <a:r>
              <a:rPr b="1" lang="pt-BR" sz="1000">
                <a:solidFill>
                  <a:srgbClr val="333333"/>
                </a:solidFill>
              </a:rPr>
              <a:t>repositório no github</a:t>
            </a:r>
            <a:r>
              <a:rPr lang="pt-BR" sz="1000">
                <a:solidFill>
                  <a:srgbClr val="333333"/>
                </a:solidFill>
              </a:rPr>
              <a:t> dizendo que o link da página tal está quebrado.</a:t>
            </a:r>
            <a:endParaRPr sz="1000">
              <a:solidFill>
                <a:srgbClr val="333333"/>
              </a:solidFill>
            </a:endParaRPr>
          </a:p>
          <a:p>
            <a:pPr indent="0" lvl="0" marL="0">
              <a:spcBef>
                <a:spcPts val="0"/>
              </a:spcBef>
              <a:spcAft>
                <a:spcPts val="0"/>
              </a:spcAft>
              <a:buNone/>
            </a:pPr>
            <a:r>
              <a:rPr lang="pt-BR" sz="1000">
                <a:solidFill>
                  <a:srgbClr val="333333"/>
                </a:solidFill>
              </a:rPr>
              <a:t>o problema é que você, mantenedor do projeto, tá extremamente ocupado dando aulas pro seu amigo de como escrever um poema romântico. você vai lá e responde pro cara, na própria issue, que você tá enrolado demais, mas que ficaria muito agradecido caso o cara pudesse corrigir esse problema pra você.</a:t>
            </a:r>
            <a:endParaRPr sz="1000">
              <a:solidFill>
                <a:srgbClr val="333333"/>
              </a:solidFill>
            </a:endParaRPr>
          </a:p>
          <a:p>
            <a:pPr indent="0" lvl="0" marL="0">
              <a:spcBef>
                <a:spcPts val="0"/>
              </a:spcBef>
              <a:spcAft>
                <a:spcPts val="0"/>
              </a:spcAft>
              <a:buNone/>
            </a:pPr>
            <a:r>
              <a:rPr lang="pt-BR" sz="1000">
                <a:solidFill>
                  <a:srgbClr val="333333"/>
                </a:solidFill>
              </a:rPr>
              <a:t>o cara é esperto: ele cria um </a:t>
            </a:r>
            <a:r>
              <a:rPr b="1" lang="pt-BR" sz="1000">
                <a:solidFill>
                  <a:srgbClr val="333333"/>
                </a:solidFill>
              </a:rPr>
              <a:t>fork</a:t>
            </a:r>
            <a:r>
              <a:rPr lang="pt-BR" sz="1000">
                <a:solidFill>
                  <a:srgbClr val="333333"/>
                </a:solidFill>
              </a:rPr>
              <a:t> do repositório, localiza o arquivo problemático, corrige o link, salva, </a:t>
            </a:r>
            <a:r>
              <a:rPr b="1" lang="pt-BR" sz="1000">
                <a:solidFill>
                  <a:srgbClr val="333333"/>
                </a:solidFill>
              </a:rPr>
              <a:t>cria um commit</a:t>
            </a:r>
            <a:r>
              <a:rPr lang="pt-BR" sz="1000">
                <a:solidFill>
                  <a:srgbClr val="333333"/>
                </a:solidFill>
              </a:rPr>
              <a:t>, </a:t>
            </a:r>
            <a:r>
              <a:rPr b="1" lang="pt-BR" sz="1000">
                <a:solidFill>
                  <a:srgbClr val="333333"/>
                </a:solidFill>
              </a:rPr>
              <a:t>faz um push</a:t>
            </a:r>
            <a:r>
              <a:rPr lang="pt-BR" sz="1000">
                <a:solidFill>
                  <a:srgbClr val="333333"/>
                </a:solidFill>
              </a:rPr>
              <a:t> das alterações </a:t>
            </a:r>
            <a:r>
              <a:rPr b="1" lang="pt-BR" sz="1000">
                <a:solidFill>
                  <a:srgbClr val="333333"/>
                </a:solidFill>
              </a:rPr>
              <a:t>pro fork dele</a:t>
            </a:r>
            <a:r>
              <a:rPr lang="pt-BR" sz="1000">
                <a:solidFill>
                  <a:srgbClr val="333333"/>
                </a:solidFill>
              </a:rPr>
              <a:t>, tudo certo. só um detalhe: a correção </a:t>
            </a:r>
            <a:r>
              <a:rPr b="1" lang="pt-BR" sz="1000">
                <a:solidFill>
                  <a:srgbClr val="333333"/>
                </a:solidFill>
              </a:rPr>
              <a:t>precisa ser misturada com o seu</a:t>
            </a:r>
            <a:r>
              <a:rPr lang="pt-BR" sz="1000">
                <a:solidFill>
                  <a:srgbClr val="333333"/>
                </a:solidFill>
              </a:rPr>
              <a:t> repositório</a:t>
            </a:r>
            <a:r>
              <a:rPr b="1" lang="pt-BR" sz="1000">
                <a:solidFill>
                  <a:srgbClr val="333333"/>
                </a:solidFill>
              </a:rPr>
              <a:t>. pra isso, ele cria um </a:t>
            </a:r>
            <a:r>
              <a:rPr lang="pt-BR" sz="1000">
                <a:solidFill>
                  <a:srgbClr val="333333"/>
                </a:solidFill>
              </a:rPr>
              <a:t>pull request</a:t>
            </a:r>
            <a:r>
              <a:rPr b="1" lang="pt-BR" sz="1000">
                <a:solidFill>
                  <a:srgbClr val="333333"/>
                </a:solidFill>
              </a:rPr>
              <a:t>, ou seja, um </a:t>
            </a:r>
            <a:r>
              <a:rPr lang="pt-BR" sz="1000">
                <a:solidFill>
                  <a:srgbClr val="333333"/>
                </a:solidFill>
              </a:rPr>
              <a:t>pedido de empurrão de alterações**.</a:t>
            </a:r>
            <a:endParaRPr sz="1000">
              <a:solidFill>
                <a:srgbClr val="333333"/>
              </a:solidFill>
            </a:endParaRPr>
          </a:p>
          <a:p>
            <a:pPr indent="0" lvl="0" marL="0">
              <a:spcBef>
                <a:spcPts val="0"/>
              </a:spcBef>
              <a:spcAft>
                <a:spcPts val="0"/>
              </a:spcAft>
              <a:buNone/>
            </a:pPr>
            <a:r>
              <a:rPr lang="pt-BR" sz="1000">
                <a:solidFill>
                  <a:srgbClr val="333333"/>
                </a:solidFill>
              </a:rPr>
              <a:t>nesse pull request, constam os </a:t>
            </a:r>
            <a:r>
              <a:rPr b="1" lang="pt-BR" sz="1000">
                <a:solidFill>
                  <a:srgbClr val="333333"/>
                </a:solidFill>
              </a:rPr>
              <a:t>commits</a:t>
            </a:r>
            <a:r>
              <a:rPr lang="pt-BR" sz="1000">
                <a:solidFill>
                  <a:srgbClr val="333333"/>
                </a:solidFill>
              </a:rPr>
              <a:t> feitos, os </a:t>
            </a:r>
            <a:r>
              <a:rPr b="1" lang="pt-BR" sz="1000">
                <a:solidFill>
                  <a:srgbClr val="333333"/>
                </a:solidFill>
              </a:rPr>
              <a:t>arquivos alterados</a:t>
            </a:r>
            <a:r>
              <a:rPr lang="pt-BR" sz="1000">
                <a:solidFill>
                  <a:srgbClr val="333333"/>
                </a:solidFill>
              </a:rPr>
              <a:t> e uma descrição da correção. mas digamos que o cara esqueceu de alterar em outro lugar; você comenta no pull request dizendo que precisa alterar no outro lugar.</a:t>
            </a:r>
            <a:endParaRPr sz="1000">
              <a:solidFill>
                <a:srgbClr val="333333"/>
              </a:solidFill>
            </a:endParaRPr>
          </a:p>
          <a:p>
            <a:pPr indent="0" lvl="0" marL="0" rtl="0">
              <a:spcBef>
                <a:spcPts val="0"/>
              </a:spcBef>
              <a:spcAft>
                <a:spcPts val="0"/>
              </a:spcAft>
              <a:buNone/>
            </a:pPr>
            <a:r>
              <a:t/>
            </a:r>
            <a:endParaRPr sz="1000">
              <a:solidFill>
                <a:srgbClr val="333333"/>
              </a:solidFill>
            </a:endParaRPr>
          </a:p>
          <a:p>
            <a:pPr indent="0" lvl="0" marL="0" rtl="0">
              <a:spcBef>
                <a:spcPts val="0"/>
              </a:spcBef>
              <a:spcAft>
                <a:spcPts val="0"/>
              </a:spcAft>
              <a:buNone/>
            </a:pPr>
            <a:r>
              <a:rPr lang="pt-BR" sz="1000">
                <a:solidFill>
                  <a:srgbClr val="333333"/>
                </a:solidFill>
              </a:rPr>
              <a:t>esse detalhe deixa claro que </a:t>
            </a:r>
            <a:r>
              <a:rPr b="1" lang="pt-BR" sz="1000">
                <a:solidFill>
                  <a:srgbClr val="333333"/>
                </a:solidFill>
              </a:rPr>
              <a:t>pull requests também são issues</a:t>
            </a:r>
            <a:r>
              <a:rPr lang="pt-BR" sz="1000">
                <a:solidFill>
                  <a:srgbClr val="333333"/>
                </a:solidFill>
              </a:rPr>
              <a:t>. ambos são </a:t>
            </a:r>
            <a:r>
              <a:rPr b="1" lang="pt-BR" sz="1000">
                <a:solidFill>
                  <a:srgbClr val="333333"/>
                </a:solidFill>
              </a:rPr>
              <a:t>discussões sobre um problema</a:t>
            </a:r>
            <a:r>
              <a:rPr lang="pt-BR" sz="1000">
                <a:solidFill>
                  <a:srgbClr val="333333"/>
                </a:solidFill>
              </a:rPr>
              <a:t>. mas, claro, </a:t>
            </a:r>
            <a:r>
              <a:rPr b="1" lang="pt-BR" sz="1000">
                <a:solidFill>
                  <a:srgbClr val="333333"/>
                </a:solidFill>
              </a:rPr>
              <a:t>issues não são necessariamente pull requests</a:t>
            </a:r>
            <a:r>
              <a:rPr lang="pt-BR" sz="1000">
                <a:solidFill>
                  <a:srgbClr val="333333"/>
                </a:solidFill>
              </a:rPr>
              <a:t>, porque </a:t>
            </a:r>
            <a:r>
              <a:rPr b="1" lang="pt-BR" sz="1000">
                <a:solidFill>
                  <a:srgbClr val="333333"/>
                </a:solidFill>
              </a:rPr>
              <a:t>pull requests têm como objetivo a correção de uma ou mais issues</a:t>
            </a:r>
            <a:r>
              <a:rPr lang="pt-BR" sz="1000">
                <a:solidFill>
                  <a:srgbClr val="333333"/>
                </a:solidFill>
              </a:rPr>
              <a:t>.</a:t>
            </a:r>
            <a:endParaRPr sz="1000">
              <a:solidFill>
                <a:srgbClr val="333333"/>
              </a:solidFill>
            </a:endParaRPr>
          </a:p>
          <a:p>
            <a:pPr indent="0" lvl="0" marL="0" rtl="0">
              <a:spcBef>
                <a:spcPts val="0"/>
              </a:spcBef>
              <a:spcAft>
                <a:spcPts val="0"/>
              </a:spcAft>
              <a:buNone/>
            </a:pPr>
            <a:r>
              <a:t/>
            </a:r>
            <a:endParaRPr sz="1000">
              <a:solidFill>
                <a:srgbClr val="333333"/>
              </a:solidFill>
              <a:latin typeface="Lato"/>
              <a:ea typeface="Lato"/>
              <a:cs typeface="Lato"/>
              <a:sym typeface="Lato"/>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Shape 1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3" name="Shape 10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Shape 2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3" name="Shape 21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pt-BR" sz="1000">
                <a:solidFill>
                  <a:srgbClr val="333333"/>
                </a:solidFill>
              </a:rPr>
              <a:t>só mais uma, juro, tá acabando! digamos que você e seu amigo querem fazer diferentes versões de um mesmo poema num mesmo repositório. se você alterar e fizer um commit, seu amigo vai acabar fazendo outro commit por cima do seu, e isso não é legal. o que você pode fazer é </a:t>
            </a:r>
            <a:r>
              <a:rPr b="1" lang="pt-BR" sz="1000">
                <a:solidFill>
                  <a:srgbClr val="333333"/>
                </a:solidFill>
              </a:rPr>
              <a:t>criar uma bifurcação no repositório</a:t>
            </a:r>
            <a:r>
              <a:rPr lang="pt-BR" sz="1000">
                <a:solidFill>
                  <a:srgbClr val="333333"/>
                </a:solidFill>
              </a:rPr>
              <a:t> e dizer pro seu amigo que o seu branch é o seu e o dele é o dele. assim, enquanto você faz commits em uma bifurcação, seu amigo faz em outra, sem que uma interfira na outra. isso significa que, agora, seu projeto tem </a:t>
            </a:r>
            <a:r>
              <a:rPr b="1" lang="pt-BR" sz="1000">
                <a:solidFill>
                  <a:srgbClr val="333333"/>
                </a:solidFill>
              </a:rPr>
              <a:t>dois branchs</a:t>
            </a:r>
            <a:r>
              <a:rPr lang="pt-BR" sz="1000">
                <a:solidFill>
                  <a:srgbClr val="333333"/>
                </a:solidFill>
              </a:rPr>
              <a:t>(tecnicamente, três, porque tem o branch base, né). </a:t>
            </a:r>
            <a:r>
              <a:rPr b="1" lang="pt-BR" sz="1000">
                <a:solidFill>
                  <a:srgbClr val="333333"/>
                </a:solidFill>
              </a:rPr>
              <a:t>branchs</a:t>
            </a:r>
            <a:r>
              <a:rPr lang="pt-BR" sz="1000">
                <a:solidFill>
                  <a:srgbClr val="333333"/>
                </a:solidFill>
              </a:rPr>
              <a:t> são </a:t>
            </a:r>
            <a:r>
              <a:rPr b="1" lang="pt-BR" sz="1000">
                <a:solidFill>
                  <a:srgbClr val="333333"/>
                </a:solidFill>
              </a:rPr>
              <a:t>bifurcações ou ramificações</a:t>
            </a:r>
            <a:r>
              <a:rPr lang="pt-BR" sz="1000">
                <a:solidFill>
                  <a:srgbClr val="333333"/>
                </a:solidFill>
              </a:rPr>
              <a:t> dentro de um projeto git. eles servem para que tenhamos diferentes versões baseadas em um mesmo ponto do tempo. são usados para que a equipe se organize, para que um desenvolvedor faça a correção do link em um branch, enquanto outro desenvolvedor continua commitando em outro branch, sem interferirem um no processo do outro.</a:t>
            </a:r>
            <a:endParaRPr sz="1000">
              <a:solidFill>
                <a:srgbClr val="333333"/>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Shape 2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8" name="Shape 21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1200"/>
              </a:spcBef>
              <a:spcAft>
                <a:spcPts val="0"/>
              </a:spcAft>
              <a:buNone/>
            </a:pPr>
            <a:r>
              <a:rPr b="1" lang="pt-BR" sz="1000">
                <a:solidFill>
                  <a:srgbClr val="333333"/>
                </a:solidFill>
              </a:rPr>
              <a:t>git</a:t>
            </a:r>
            <a:endParaRPr b="1" sz="1000">
              <a:solidFill>
                <a:srgbClr val="333333"/>
              </a:solidFill>
            </a:endParaRPr>
          </a:p>
          <a:p>
            <a:pPr indent="0" lvl="0" marL="0" rtl="0">
              <a:lnSpc>
                <a:spcPct val="115000"/>
              </a:lnSpc>
              <a:spcBef>
                <a:spcPts val="200"/>
              </a:spcBef>
              <a:spcAft>
                <a:spcPts val="0"/>
              </a:spcAft>
              <a:buNone/>
            </a:pPr>
            <a:r>
              <a:rPr b="1" lang="pt-BR" sz="1000">
                <a:solidFill>
                  <a:srgbClr val="333333"/>
                </a:solidFill>
              </a:rPr>
              <a:t>git</a:t>
            </a:r>
            <a:r>
              <a:rPr lang="pt-BR" sz="1000">
                <a:solidFill>
                  <a:srgbClr val="333333"/>
                </a:solidFill>
              </a:rPr>
              <a:t> é um </a:t>
            </a:r>
            <a:r>
              <a:rPr b="1" lang="pt-BR" sz="1000">
                <a:solidFill>
                  <a:srgbClr val="333333"/>
                </a:solidFill>
              </a:rPr>
              <a:t>programa</a:t>
            </a:r>
            <a:r>
              <a:rPr lang="pt-BR" sz="1000">
                <a:solidFill>
                  <a:srgbClr val="333333"/>
                </a:solidFill>
              </a:rPr>
              <a:t>, uma </a:t>
            </a:r>
            <a:r>
              <a:rPr b="1" lang="pt-BR" sz="1000">
                <a:solidFill>
                  <a:srgbClr val="333333"/>
                </a:solidFill>
              </a:rPr>
              <a:t>ferramenta</a:t>
            </a:r>
            <a:r>
              <a:rPr lang="pt-BR" sz="1000">
                <a:solidFill>
                  <a:srgbClr val="333333"/>
                </a:solidFill>
              </a:rPr>
              <a:t> para versionamento de arquivos. serve para que você tenha uma linha do tempo de alterações de uma pasta, de um projeto.</a:t>
            </a:r>
            <a:endParaRPr sz="1000">
              <a:solidFill>
                <a:srgbClr val="333333"/>
              </a:solidFill>
            </a:endParaRPr>
          </a:p>
          <a:p>
            <a:pPr indent="0" lvl="0" marL="0" rtl="0">
              <a:lnSpc>
                <a:spcPct val="115000"/>
              </a:lnSpc>
              <a:spcBef>
                <a:spcPts val="1200"/>
              </a:spcBef>
              <a:spcAft>
                <a:spcPts val="0"/>
              </a:spcAft>
              <a:buNone/>
            </a:pPr>
            <a:r>
              <a:rPr b="1" lang="pt-BR" sz="1000">
                <a:solidFill>
                  <a:srgbClr val="333333"/>
                </a:solidFill>
              </a:rPr>
              <a:t>commit</a:t>
            </a:r>
            <a:endParaRPr b="1" sz="1000">
              <a:solidFill>
                <a:srgbClr val="333333"/>
              </a:solidFill>
            </a:endParaRPr>
          </a:p>
          <a:p>
            <a:pPr indent="0" lvl="0" marL="0" rtl="0">
              <a:lnSpc>
                <a:spcPct val="115000"/>
              </a:lnSpc>
              <a:spcBef>
                <a:spcPts val="200"/>
              </a:spcBef>
              <a:spcAft>
                <a:spcPts val="0"/>
              </a:spcAft>
              <a:buNone/>
            </a:pPr>
            <a:r>
              <a:rPr lang="pt-BR" sz="1000">
                <a:solidFill>
                  <a:srgbClr val="333333"/>
                </a:solidFill>
              </a:rPr>
              <a:t>um </a:t>
            </a:r>
            <a:r>
              <a:rPr b="1" lang="pt-BR" sz="1000">
                <a:solidFill>
                  <a:srgbClr val="333333"/>
                </a:solidFill>
              </a:rPr>
              <a:t>commit</a:t>
            </a:r>
            <a:r>
              <a:rPr lang="pt-BR" sz="1000">
                <a:solidFill>
                  <a:srgbClr val="333333"/>
                </a:solidFill>
              </a:rPr>
              <a:t> é um ponto da linha do tempo de um projeto git. ele descreve as alterações feitas num ponto do tempo, criando um </a:t>
            </a:r>
            <a:r>
              <a:rPr b="1" lang="pt-BR" sz="1000">
                <a:solidFill>
                  <a:srgbClr val="333333"/>
                </a:solidFill>
              </a:rPr>
              <a:t>snapshot</a:t>
            </a:r>
            <a:r>
              <a:rPr lang="pt-BR" sz="1000">
                <a:solidFill>
                  <a:srgbClr val="333333"/>
                </a:solidFill>
              </a:rPr>
              <a:t> do projeto.</a:t>
            </a:r>
            <a:endParaRPr sz="1000">
              <a:solidFill>
                <a:srgbClr val="333333"/>
              </a:solidFill>
            </a:endParaRPr>
          </a:p>
          <a:p>
            <a:pPr indent="0" lvl="0" marL="0" rtl="0">
              <a:lnSpc>
                <a:spcPct val="115000"/>
              </a:lnSpc>
              <a:spcBef>
                <a:spcPts val="1200"/>
              </a:spcBef>
              <a:spcAft>
                <a:spcPts val="0"/>
              </a:spcAft>
              <a:buNone/>
            </a:pPr>
            <a:r>
              <a:rPr b="1" lang="pt-BR" sz="1000">
                <a:solidFill>
                  <a:srgbClr val="333333"/>
                </a:solidFill>
              </a:rPr>
              <a:t>repositório</a:t>
            </a:r>
            <a:endParaRPr b="1" sz="1000">
              <a:solidFill>
                <a:srgbClr val="333333"/>
              </a:solidFill>
            </a:endParaRPr>
          </a:p>
          <a:p>
            <a:pPr indent="0" lvl="0" marL="0" rtl="0">
              <a:lnSpc>
                <a:spcPct val="115000"/>
              </a:lnSpc>
              <a:spcBef>
                <a:spcPts val="200"/>
              </a:spcBef>
              <a:spcAft>
                <a:spcPts val="0"/>
              </a:spcAft>
              <a:buNone/>
            </a:pPr>
            <a:r>
              <a:rPr lang="pt-BR" sz="1000">
                <a:solidFill>
                  <a:srgbClr val="333333"/>
                </a:solidFill>
              </a:rPr>
              <a:t>um </a:t>
            </a:r>
            <a:r>
              <a:rPr b="1" lang="pt-BR" sz="1000">
                <a:solidFill>
                  <a:srgbClr val="333333"/>
                </a:solidFill>
              </a:rPr>
              <a:t>repositório</a:t>
            </a:r>
            <a:r>
              <a:rPr lang="pt-BR" sz="1000">
                <a:solidFill>
                  <a:srgbClr val="333333"/>
                </a:solidFill>
              </a:rPr>
              <a:t> é um </a:t>
            </a:r>
            <a:r>
              <a:rPr b="1" lang="pt-BR" sz="1000">
                <a:solidFill>
                  <a:srgbClr val="333333"/>
                </a:solidFill>
              </a:rPr>
              <a:t>local na internet</a:t>
            </a:r>
            <a:r>
              <a:rPr lang="pt-BR" sz="1000">
                <a:solidFill>
                  <a:srgbClr val="333333"/>
                </a:solidFill>
              </a:rPr>
              <a:t> onde podemos colocar nosso projeto git.</a:t>
            </a:r>
            <a:endParaRPr sz="1000">
              <a:solidFill>
                <a:srgbClr val="333333"/>
              </a:solidFill>
            </a:endParaRPr>
          </a:p>
          <a:p>
            <a:pPr indent="0" lvl="0" marL="0" rtl="0">
              <a:lnSpc>
                <a:spcPct val="115000"/>
              </a:lnSpc>
              <a:spcBef>
                <a:spcPts val="1200"/>
              </a:spcBef>
              <a:spcAft>
                <a:spcPts val="0"/>
              </a:spcAft>
              <a:buNone/>
            </a:pPr>
            <a:r>
              <a:rPr b="1" lang="pt-BR" sz="1000">
                <a:solidFill>
                  <a:srgbClr val="333333"/>
                </a:solidFill>
              </a:rPr>
              <a:t>github</a:t>
            </a:r>
            <a:endParaRPr b="1" sz="1000">
              <a:solidFill>
                <a:srgbClr val="333333"/>
              </a:solidFill>
            </a:endParaRPr>
          </a:p>
          <a:p>
            <a:pPr indent="0" lvl="0" marL="0" rtl="0">
              <a:lnSpc>
                <a:spcPct val="115000"/>
              </a:lnSpc>
              <a:spcBef>
                <a:spcPts val="200"/>
              </a:spcBef>
              <a:spcAft>
                <a:spcPts val="0"/>
              </a:spcAft>
              <a:buNone/>
            </a:pPr>
            <a:r>
              <a:rPr lang="pt-BR" sz="1000">
                <a:solidFill>
                  <a:srgbClr val="333333"/>
                </a:solidFill>
              </a:rPr>
              <a:t>o </a:t>
            </a:r>
            <a:r>
              <a:rPr b="1" lang="pt-BR" sz="1000">
                <a:solidFill>
                  <a:srgbClr val="333333"/>
                </a:solidFill>
              </a:rPr>
              <a:t>github</a:t>
            </a:r>
            <a:r>
              <a:rPr lang="pt-BR" sz="1000">
                <a:solidFill>
                  <a:srgbClr val="333333"/>
                </a:solidFill>
              </a:rPr>
              <a:t> é o site mais famoso de hospedagem de repositórios.</a:t>
            </a:r>
            <a:endParaRPr sz="1000">
              <a:solidFill>
                <a:srgbClr val="333333"/>
              </a:solidFill>
            </a:endParaRPr>
          </a:p>
          <a:p>
            <a:pPr indent="0" lvl="0" marL="0" rtl="0">
              <a:lnSpc>
                <a:spcPct val="115000"/>
              </a:lnSpc>
              <a:spcBef>
                <a:spcPts val="1200"/>
              </a:spcBef>
              <a:spcAft>
                <a:spcPts val="0"/>
              </a:spcAft>
              <a:buNone/>
            </a:pPr>
            <a:r>
              <a:rPr b="1" lang="pt-BR" sz="1000">
                <a:solidFill>
                  <a:srgbClr val="333333"/>
                </a:solidFill>
              </a:rPr>
              <a:t>clonagem</a:t>
            </a:r>
            <a:endParaRPr b="1" sz="1000">
              <a:solidFill>
                <a:srgbClr val="333333"/>
              </a:solidFill>
            </a:endParaRPr>
          </a:p>
          <a:p>
            <a:pPr indent="0" lvl="0" marL="0" rtl="0">
              <a:lnSpc>
                <a:spcPct val="115000"/>
              </a:lnSpc>
              <a:spcBef>
                <a:spcPts val="200"/>
              </a:spcBef>
              <a:spcAft>
                <a:spcPts val="0"/>
              </a:spcAft>
              <a:buNone/>
            </a:pPr>
            <a:r>
              <a:rPr lang="pt-BR" sz="1000">
                <a:solidFill>
                  <a:srgbClr val="333333"/>
                </a:solidFill>
              </a:rPr>
              <a:t>a </a:t>
            </a:r>
            <a:r>
              <a:rPr b="1" lang="pt-BR" sz="1000">
                <a:solidFill>
                  <a:srgbClr val="333333"/>
                </a:solidFill>
              </a:rPr>
              <a:t>clonagem</a:t>
            </a:r>
            <a:r>
              <a:rPr lang="pt-BR" sz="1000">
                <a:solidFill>
                  <a:srgbClr val="333333"/>
                </a:solidFill>
              </a:rPr>
              <a:t> de repositórios é a ação que cria no seu computador local uma cópia de um projeto git ligada diretamente a um repositório. permite que você possa rapidamente criar um novo commit e empurrar as alterações diretamente para seu repositório.</a:t>
            </a:r>
            <a:endParaRPr sz="1000">
              <a:solidFill>
                <a:srgbClr val="333333"/>
              </a:solidFill>
            </a:endParaRPr>
          </a:p>
          <a:p>
            <a:pPr indent="0" lvl="0" marL="0" rtl="0">
              <a:lnSpc>
                <a:spcPct val="115000"/>
              </a:lnSpc>
              <a:spcBef>
                <a:spcPts val="1200"/>
              </a:spcBef>
              <a:spcAft>
                <a:spcPts val="0"/>
              </a:spcAft>
              <a:buNone/>
            </a:pPr>
            <a:r>
              <a:rPr b="1" lang="pt-BR" sz="1000">
                <a:solidFill>
                  <a:srgbClr val="333333"/>
                </a:solidFill>
              </a:rPr>
              <a:t>push e pull</a:t>
            </a:r>
            <a:endParaRPr b="1" sz="1000">
              <a:solidFill>
                <a:srgbClr val="333333"/>
              </a:solidFill>
            </a:endParaRPr>
          </a:p>
          <a:p>
            <a:pPr indent="0" lvl="0" marL="0" rtl="0">
              <a:lnSpc>
                <a:spcPct val="115000"/>
              </a:lnSpc>
              <a:spcBef>
                <a:spcPts val="200"/>
              </a:spcBef>
              <a:spcAft>
                <a:spcPts val="0"/>
              </a:spcAft>
              <a:buNone/>
            </a:pPr>
            <a:r>
              <a:rPr b="1" lang="pt-BR" sz="1000">
                <a:solidFill>
                  <a:srgbClr val="333333"/>
                </a:solidFill>
              </a:rPr>
              <a:t>push</a:t>
            </a:r>
            <a:r>
              <a:rPr lang="pt-BR" sz="1000">
                <a:solidFill>
                  <a:srgbClr val="333333"/>
                </a:solidFill>
              </a:rPr>
              <a:t> e </a:t>
            </a:r>
            <a:r>
              <a:rPr b="1" lang="pt-BR" sz="1000">
                <a:solidFill>
                  <a:srgbClr val="333333"/>
                </a:solidFill>
              </a:rPr>
              <a:t>pull</a:t>
            </a:r>
            <a:r>
              <a:rPr lang="pt-BR" sz="1000">
                <a:solidFill>
                  <a:srgbClr val="333333"/>
                </a:solidFill>
              </a:rPr>
              <a:t> são as ações mais feitas para se sincronizar o estado de um projeto git. com o </a:t>
            </a:r>
            <a:r>
              <a:rPr b="1" lang="pt-BR" sz="1000">
                <a:solidFill>
                  <a:srgbClr val="333333"/>
                </a:solidFill>
              </a:rPr>
              <a:t>push</a:t>
            </a:r>
            <a:r>
              <a:rPr lang="pt-BR" sz="1000">
                <a:solidFill>
                  <a:srgbClr val="333333"/>
                </a:solidFill>
              </a:rPr>
              <a:t> você </a:t>
            </a:r>
            <a:r>
              <a:rPr b="1" lang="pt-BR" sz="1000">
                <a:solidFill>
                  <a:srgbClr val="333333"/>
                </a:solidFill>
              </a:rPr>
              <a:t>empurra</a:t>
            </a:r>
            <a:r>
              <a:rPr lang="pt-BR" sz="1000">
                <a:solidFill>
                  <a:srgbClr val="333333"/>
                </a:solidFill>
              </a:rPr>
              <a:t> os commits feitos localmente e com o </a:t>
            </a:r>
            <a:r>
              <a:rPr b="1" lang="pt-BR" sz="1000">
                <a:solidFill>
                  <a:srgbClr val="333333"/>
                </a:solidFill>
              </a:rPr>
              <a:t>pull</a:t>
            </a:r>
            <a:r>
              <a:rPr lang="pt-BR" sz="1000">
                <a:solidFill>
                  <a:srgbClr val="333333"/>
                </a:solidFill>
              </a:rPr>
              <a:t> você pega as alterações que estão no repositório.</a:t>
            </a:r>
            <a:endParaRPr sz="1000">
              <a:solidFill>
                <a:srgbClr val="333333"/>
              </a:solidFill>
            </a:endParaRPr>
          </a:p>
          <a:p>
            <a:pPr indent="0" lvl="0" marL="0" rtl="0">
              <a:lnSpc>
                <a:spcPct val="115000"/>
              </a:lnSpc>
              <a:spcBef>
                <a:spcPts val="1200"/>
              </a:spcBef>
              <a:spcAft>
                <a:spcPts val="0"/>
              </a:spcAft>
              <a:buNone/>
            </a:pPr>
            <a:r>
              <a:rPr b="1" lang="pt-BR" sz="1000">
                <a:solidFill>
                  <a:srgbClr val="333333"/>
                </a:solidFill>
              </a:rPr>
              <a:t>forks</a:t>
            </a:r>
            <a:endParaRPr b="1" sz="1000">
              <a:solidFill>
                <a:srgbClr val="333333"/>
              </a:solidFill>
            </a:endParaRPr>
          </a:p>
          <a:p>
            <a:pPr indent="0" lvl="0" marL="0" rtl="0">
              <a:lnSpc>
                <a:spcPct val="115000"/>
              </a:lnSpc>
              <a:spcBef>
                <a:spcPts val="200"/>
              </a:spcBef>
              <a:spcAft>
                <a:spcPts val="0"/>
              </a:spcAft>
              <a:buNone/>
            </a:pPr>
            <a:r>
              <a:rPr b="1" lang="pt-BR" sz="1000">
                <a:solidFill>
                  <a:srgbClr val="333333"/>
                </a:solidFill>
              </a:rPr>
              <a:t>forks</a:t>
            </a:r>
            <a:r>
              <a:rPr lang="pt-BR" sz="1000">
                <a:solidFill>
                  <a:srgbClr val="333333"/>
                </a:solidFill>
              </a:rPr>
              <a:t> são repositórios criados a partir de outro. servem para que um usuário possa ter sua própria cópia de um repositório, para que faça suas próprias alterações.</a:t>
            </a:r>
            <a:endParaRPr sz="1000">
              <a:solidFill>
                <a:srgbClr val="333333"/>
              </a:solidFill>
            </a:endParaRPr>
          </a:p>
          <a:p>
            <a:pPr indent="0" lvl="0" marL="0" rtl="0">
              <a:lnSpc>
                <a:spcPct val="115000"/>
              </a:lnSpc>
              <a:spcBef>
                <a:spcPts val="1200"/>
              </a:spcBef>
              <a:spcAft>
                <a:spcPts val="0"/>
              </a:spcAft>
              <a:buNone/>
            </a:pPr>
            <a:r>
              <a:rPr b="1" lang="pt-BR" sz="1000">
                <a:solidFill>
                  <a:srgbClr val="333333"/>
                </a:solidFill>
              </a:rPr>
              <a:t>issues</a:t>
            </a:r>
            <a:endParaRPr b="1" sz="1000">
              <a:solidFill>
                <a:srgbClr val="333333"/>
              </a:solidFill>
            </a:endParaRPr>
          </a:p>
          <a:p>
            <a:pPr indent="0" lvl="0" marL="0" rtl="0">
              <a:lnSpc>
                <a:spcPct val="115000"/>
              </a:lnSpc>
              <a:spcBef>
                <a:spcPts val="200"/>
              </a:spcBef>
              <a:spcAft>
                <a:spcPts val="0"/>
              </a:spcAft>
              <a:buNone/>
            </a:pPr>
            <a:r>
              <a:rPr b="1" lang="pt-BR" sz="1000">
                <a:solidFill>
                  <a:srgbClr val="333333"/>
                </a:solidFill>
              </a:rPr>
              <a:t>issues</a:t>
            </a:r>
            <a:r>
              <a:rPr lang="pt-BR" sz="1000">
                <a:solidFill>
                  <a:srgbClr val="333333"/>
                </a:solidFill>
              </a:rPr>
              <a:t> são tickets, relatos de problemas de um projeto. permitem discutir um bug, propor uma nova funcionalidade, etc.</a:t>
            </a:r>
            <a:endParaRPr sz="1000">
              <a:solidFill>
                <a:srgbClr val="333333"/>
              </a:solidFill>
            </a:endParaRPr>
          </a:p>
          <a:p>
            <a:pPr indent="0" lvl="0" marL="0" rtl="0">
              <a:lnSpc>
                <a:spcPct val="115000"/>
              </a:lnSpc>
              <a:spcBef>
                <a:spcPts val="1200"/>
              </a:spcBef>
              <a:spcAft>
                <a:spcPts val="0"/>
              </a:spcAft>
              <a:buNone/>
            </a:pPr>
            <a:r>
              <a:rPr b="1" lang="pt-BR" sz="1000">
                <a:solidFill>
                  <a:srgbClr val="333333"/>
                </a:solidFill>
              </a:rPr>
              <a:t>pull requests</a:t>
            </a:r>
            <a:endParaRPr b="1" sz="1000">
              <a:solidFill>
                <a:srgbClr val="333333"/>
              </a:solidFill>
            </a:endParaRPr>
          </a:p>
          <a:p>
            <a:pPr indent="0" lvl="0" marL="0" rtl="0">
              <a:lnSpc>
                <a:spcPct val="115000"/>
              </a:lnSpc>
              <a:spcBef>
                <a:spcPts val="200"/>
              </a:spcBef>
              <a:spcAft>
                <a:spcPts val="0"/>
              </a:spcAft>
              <a:buNone/>
            </a:pPr>
            <a:r>
              <a:rPr b="1" lang="pt-BR" sz="1000">
                <a:solidFill>
                  <a:srgbClr val="333333"/>
                </a:solidFill>
              </a:rPr>
              <a:t>pull requests</a:t>
            </a:r>
            <a:r>
              <a:rPr lang="pt-BR" sz="1000">
                <a:solidFill>
                  <a:srgbClr val="333333"/>
                </a:solidFill>
              </a:rPr>
              <a:t> são </a:t>
            </a:r>
            <a:r>
              <a:rPr b="1" lang="pt-BR" sz="1000">
                <a:solidFill>
                  <a:srgbClr val="333333"/>
                </a:solidFill>
              </a:rPr>
              <a:t>issues* que contém </a:t>
            </a:r>
            <a:r>
              <a:rPr lang="pt-BR" sz="1000">
                <a:solidFill>
                  <a:srgbClr val="333333"/>
                </a:solidFill>
              </a:rPr>
              <a:t>commits</a:t>
            </a:r>
            <a:r>
              <a:rPr b="1" lang="pt-BR" sz="1000">
                <a:solidFill>
                  <a:srgbClr val="333333"/>
                </a:solidFill>
              </a:rPr>
              <a:t> que solucionam </a:t>
            </a:r>
            <a:r>
              <a:rPr lang="pt-BR" sz="1000">
                <a:solidFill>
                  <a:srgbClr val="333333"/>
                </a:solidFill>
              </a:rPr>
              <a:t>issues</a:t>
            </a:r>
            <a:r>
              <a:rPr b="1" lang="pt-BR" sz="1000">
                <a:solidFill>
                  <a:srgbClr val="333333"/>
                </a:solidFill>
              </a:rPr>
              <a:t> ou </a:t>
            </a:r>
            <a:r>
              <a:rPr lang="pt-BR" sz="1000">
                <a:solidFill>
                  <a:srgbClr val="333333"/>
                </a:solidFill>
              </a:rPr>
              <a:t>adicionam funcionalidades**. também servem para discutir problemas, soluções e também para revisar alterações feitas.</a:t>
            </a:r>
            <a:endParaRPr sz="1000">
              <a:solidFill>
                <a:srgbClr val="333333"/>
              </a:solidFill>
            </a:endParaRPr>
          </a:p>
          <a:p>
            <a:pPr indent="0" lvl="0" marL="0" rtl="0">
              <a:lnSpc>
                <a:spcPct val="115000"/>
              </a:lnSpc>
              <a:spcBef>
                <a:spcPts val="1200"/>
              </a:spcBef>
              <a:spcAft>
                <a:spcPts val="0"/>
              </a:spcAft>
              <a:buNone/>
            </a:pPr>
            <a:r>
              <a:rPr b="1" lang="pt-BR" sz="1000">
                <a:solidFill>
                  <a:srgbClr val="333333"/>
                </a:solidFill>
              </a:rPr>
              <a:t>branchs</a:t>
            </a:r>
            <a:endParaRPr b="1" sz="1000">
              <a:solidFill>
                <a:srgbClr val="333333"/>
              </a:solidFill>
            </a:endParaRPr>
          </a:p>
          <a:p>
            <a:pPr indent="0" lvl="0" marL="0" rtl="0">
              <a:lnSpc>
                <a:spcPct val="115000"/>
              </a:lnSpc>
              <a:spcBef>
                <a:spcPts val="200"/>
              </a:spcBef>
              <a:spcAft>
                <a:spcPts val="0"/>
              </a:spcAft>
              <a:buNone/>
            </a:pPr>
            <a:r>
              <a:rPr b="1" lang="pt-BR" sz="1000">
                <a:solidFill>
                  <a:srgbClr val="333333"/>
                </a:solidFill>
              </a:rPr>
              <a:t>branchs</a:t>
            </a:r>
            <a:r>
              <a:rPr lang="pt-BR" sz="1000">
                <a:solidFill>
                  <a:srgbClr val="333333"/>
                </a:solidFill>
              </a:rPr>
              <a:t> são </a:t>
            </a:r>
            <a:r>
              <a:rPr b="1" lang="pt-BR" sz="1000">
                <a:solidFill>
                  <a:srgbClr val="333333"/>
                </a:solidFill>
              </a:rPr>
              <a:t>bifurcações</a:t>
            </a:r>
            <a:r>
              <a:rPr lang="pt-BR" sz="1000">
                <a:solidFill>
                  <a:srgbClr val="333333"/>
                </a:solidFill>
              </a:rPr>
              <a:t> em um projeto git. servem para que pessoas possam trabalhar em paralelo em um mesmo projeto sem medo de sobrescrever ou alterar algo que outra pessoa está fazendo.</a:t>
            </a:r>
            <a:endParaRPr sz="1000">
              <a:solidFill>
                <a:srgbClr val="333333"/>
              </a:solidFill>
            </a:endParaRPr>
          </a:p>
          <a:p>
            <a:pPr indent="0" lvl="0" marL="0" rt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Shape 2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4" name="Shape 22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Shape 22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9" name="Shape 22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Shape 2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5" name="Shape 23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Shape 2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0" name="Shape 24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Shape 2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6" name="Shape 24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Shape 1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9" name="Shape 10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Shape 1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8" name="Shape 11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Shape 1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4" name="Shape 12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600"/>
              </a:spcBef>
              <a:spcAft>
                <a:spcPts val="0"/>
              </a:spcAft>
              <a:buNone/>
            </a:pPr>
            <a:r>
              <a:rPr lang="pt-BR" sz="1000">
                <a:latin typeface="Calibri"/>
                <a:ea typeface="Calibri"/>
                <a:cs typeface="Calibri"/>
                <a:sym typeface="Calibri"/>
              </a:rPr>
              <a:t>O conceito de </a:t>
            </a:r>
            <a:r>
              <a:rPr b="1" lang="pt-BR" sz="1000">
                <a:latin typeface="Calibri"/>
                <a:ea typeface="Calibri"/>
                <a:cs typeface="Calibri"/>
                <a:sym typeface="Calibri"/>
              </a:rPr>
              <a:t>computação em nuvem</a:t>
            </a:r>
            <a:r>
              <a:rPr lang="pt-BR" sz="1000">
                <a:latin typeface="Calibri"/>
                <a:ea typeface="Calibri"/>
                <a:cs typeface="Calibri"/>
                <a:sym typeface="Calibri"/>
              </a:rPr>
              <a:t> (em </a:t>
            </a:r>
            <a:r>
              <a:rPr lang="pt-BR" sz="1000">
                <a:uFill>
                  <a:noFill/>
                </a:uFill>
                <a:latin typeface="Calibri"/>
                <a:ea typeface="Calibri"/>
                <a:cs typeface="Calibri"/>
                <a:sym typeface="Calibri"/>
                <a:hlinkClick r:id="rId2"/>
              </a:rPr>
              <a:t>inglês</a:t>
            </a:r>
            <a:r>
              <a:rPr lang="pt-BR" sz="1000">
                <a:latin typeface="Calibri"/>
                <a:ea typeface="Calibri"/>
                <a:cs typeface="Calibri"/>
                <a:sym typeface="Calibri"/>
              </a:rPr>
              <a:t>, </a:t>
            </a:r>
            <a:r>
              <a:rPr b="1" i="1" lang="pt-BR" sz="1000">
                <a:latin typeface="Calibri"/>
                <a:ea typeface="Calibri"/>
                <a:cs typeface="Calibri"/>
                <a:sym typeface="Calibri"/>
              </a:rPr>
              <a:t>cloud computing</a:t>
            </a:r>
            <a:r>
              <a:rPr lang="pt-BR" sz="1000">
                <a:latin typeface="Calibri"/>
                <a:ea typeface="Calibri"/>
                <a:cs typeface="Calibri"/>
                <a:sym typeface="Calibri"/>
              </a:rPr>
              <a:t>) refere-se à utilização da </a:t>
            </a:r>
            <a:r>
              <a:rPr lang="pt-BR" sz="1000">
                <a:uFill>
                  <a:noFill/>
                </a:uFill>
                <a:latin typeface="Calibri"/>
                <a:ea typeface="Calibri"/>
                <a:cs typeface="Calibri"/>
                <a:sym typeface="Calibri"/>
                <a:hlinkClick r:id="rId3"/>
              </a:rPr>
              <a:t>memória</a:t>
            </a:r>
            <a:r>
              <a:rPr lang="pt-BR" sz="1000">
                <a:latin typeface="Calibri"/>
                <a:ea typeface="Calibri"/>
                <a:cs typeface="Calibri"/>
                <a:sym typeface="Calibri"/>
              </a:rPr>
              <a:t> e da capacidade de armazenamento e cálculo de </a:t>
            </a:r>
            <a:r>
              <a:rPr lang="pt-BR" sz="1000">
                <a:uFill>
                  <a:noFill/>
                </a:uFill>
                <a:latin typeface="Calibri"/>
                <a:ea typeface="Calibri"/>
                <a:cs typeface="Calibri"/>
                <a:sym typeface="Calibri"/>
                <a:hlinkClick r:id="rId4"/>
              </a:rPr>
              <a:t>computadores</a:t>
            </a:r>
            <a:r>
              <a:rPr lang="pt-BR" sz="1000">
                <a:latin typeface="Calibri"/>
                <a:ea typeface="Calibri"/>
                <a:cs typeface="Calibri"/>
                <a:sym typeface="Calibri"/>
              </a:rPr>
              <a:t> e </a:t>
            </a:r>
            <a:r>
              <a:rPr lang="pt-BR" sz="1000">
                <a:uFill>
                  <a:noFill/>
                </a:uFill>
                <a:latin typeface="Calibri"/>
                <a:ea typeface="Calibri"/>
                <a:cs typeface="Calibri"/>
                <a:sym typeface="Calibri"/>
                <a:hlinkClick r:id="rId5"/>
              </a:rPr>
              <a:t>servidores</a:t>
            </a:r>
            <a:r>
              <a:rPr lang="pt-BR" sz="1000">
                <a:latin typeface="Calibri"/>
                <a:ea typeface="Calibri"/>
                <a:cs typeface="Calibri"/>
                <a:sym typeface="Calibri"/>
              </a:rPr>
              <a:t> compartilhados e interligados por meio da </a:t>
            </a:r>
            <a:r>
              <a:rPr lang="pt-BR" sz="1000">
                <a:uFill>
                  <a:noFill/>
                </a:uFill>
                <a:latin typeface="Calibri"/>
                <a:ea typeface="Calibri"/>
                <a:cs typeface="Calibri"/>
                <a:sym typeface="Calibri"/>
                <a:hlinkClick r:id="rId6"/>
              </a:rPr>
              <a:t>Internet</a:t>
            </a:r>
            <a:r>
              <a:rPr lang="pt-BR" sz="1000">
                <a:latin typeface="Calibri"/>
                <a:ea typeface="Calibri"/>
                <a:cs typeface="Calibri"/>
                <a:sym typeface="Calibri"/>
              </a:rPr>
              <a:t>, seguindo o princípio da </a:t>
            </a:r>
            <a:r>
              <a:rPr lang="pt-BR" sz="1000">
                <a:uFill>
                  <a:noFill/>
                </a:uFill>
                <a:latin typeface="Calibri"/>
                <a:ea typeface="Calibri"/>
                <a:cs typeface="Calibri"/>
                <a:sym typeface="Calibri"/>
                <a:hlinkClick r:id="rId7"/>
              </a:rPr>
              <a:t>computação em grade</a:t>
            </a:r>
            <a:r>
              <a:rPr lang="pt-BR" sz="1000">
                <a:latin typeface="Calibri"/>
                <a:ea typeface="Calibri"/>
                <a:cs typeface="Calibri"/>
                <a:sym typeface="Calibri"/>
              </a:rPr>
              <a:t>. </a:t>
            </a:r>
            <a:r>
              <a:rPr baseline="30000" lang="pt-BR" sz="1000">
                <a:uFill>
                  <a:noFill/>
                </a:uFill>
                <a:latin typeface="Calibri"/>
                <a:ea typeface="Calibri"/>
                <a:cs typeface="Calibri"/>
                <a:sym typeface="Calibri"/>
                <a:hlinkClick r:id="rId8"/>
              </a:rPr>
              <a:t>[1]</a:t>
            </a:r>
            <a:endParaRPr baseline="30000" sz="1000">
              <a:uFill>
                <a:noFill/>
              </a:uFill>
              <a:latin typeface="Calibri"/>
              <a:ea typeface="Calibri"/>
              <a:cs typeface="Calibri"/>
              <a:sym typeface="Calibri"/>
              <a:hlinkClick r:id="rId9"/>
            </a:endParaRPr>
          </a:p>
          <a:p>
            <a:pPr indent="0" lvl="0" marL="0" rtl="0">
              <a:lnSpc>
                <a:spcPct val="115000"/>
              </a:lnSpc>
              <a:spcBef>
                <a:spcPts val="600"/>
              </a:spcBef>
              <a:spcAft>
                <a:spcPts val="0"/>
              </a:spcAft>
              <a:buNone/>
            </a:pPr>
            <a:r>
              <a:rPr lang="pt-BR" sz="1000">
                <a:latin typeface="Calibri"/>
                <a:ea typeface="Calibri"/>
                <a:cs typeface="Calibri"/>
                <a:sym typeface="Calibri"/>
              </a:rPr>
              <a:t>O armazenamento de dados é feito em serviços que poderão ser acessados de qualquer lugar do mundo, a qualquer hora, não havendo necessidade de instalação de </a:t>
            </a:r>
            <a:r>
              <a:rPr lang="pt-BR" sz="1000">
                <a:uFill>
                  <a:noFill/>
                </a:uFill>
                <a:latin typeface="Calibri"/>
                <a:ea typeface="Calibri"/>
                <a:cs typeface="Calibri"/>
                <a:sym typeface="Calibri"/>
                <a:hlinkClick r:id="rId10"/>
              </a:rPr>
              <a:t>programas</a:t>
            </a:r>
            <a:r>
              <a:rPr lang="pt-BR" sz="1000">
                <a:latin typeface="Calibri"/>
                <a:ea typeface="Calibri"/>
                <a:cs typeface="Calibri"/>
                <a:sym typeface="Calibri"/>
              </a:rPr>
              <a:t> ou de armazenar dados. O acesso a programas, serviços e arquivos é remoto, através da Internet - daí a alusão à nuvem.</a:t>
            </a:r>
            <a:r>
              <a:rPr baseline="30000" lang="pt-BR" sz="1000">
                <a:uFill>
                  <a:noFill/>
                </a:uFill>
                <a:latin typeface="Calibri"/>
                <a:ea typeface="Calibri"/>
                <a:cs typeface="Calibri"/>
                <a:sym typeface="Calibri"/>
                <a:hlinkClick r:id="rId11"/>
              </a:rPr>
              <a:t>[2]</a:t>
            </a:r>
            <a:r>
              <a:rPr lang="pt-BR" sz="1000">
                <a:latin typeface="Calibri"/>
                <a:ea typeface="Calibri"/>
                <a:cs typeface="Calibri"/>
                <a:sym typeface="Calibri"/>
              </a:rPr>
              <a:t> O uso desse modelo (ambiente) é mais viável do que o uso de unidades físicas.</a:t>
            </a:r>
            <a:r>
              <a:rPr baseline="30000" lang="pt-BR" sz="1000">
                <a:uFill>
                  <a:noFill/>
                </a:uFill>
                <a:latin typeface="Calibri"/>
                <a:ea typeface="Calibri"/>
                <a:cs typeface="Calibri"/>
                <a:sym typeface="Calibri"/>
                <a:hlinkClick r:id="rId12"/>
              </a:rPr>
              <a:t>[3]</a:t>
            </a:r>
            <a:endParaRPr baseline="30000" sz="1000">
              <a:uFill>
                <a:noFill/>
              </a:uFill>
              <a:latin typeface="Calibri"/>
              <a:ea typeface="Calibri"/>
              <a:cs typeface="Calibri"/>
              <a:sym typeface="Calibri"/>
              <a:hlinkClick r:id="rId13"/>
            </a:endParaRPr>
          </a:p>
          <a:p>
            <a:pPr indent="0" lvl="0" marL="0" rtl="0">
              <a:lnSpc>
                <a:spcPct val="115000"/>
              </a:lnSpc>
              <a:spcBef>
                <a:spcPts val="600"/>
              </a:spcBef>
              <a:spcAft>
                <a:spcPts val="0"/>
              </a:spcAft>
              <a:buNone/>
            </a:pPr>
            <a:r>
              <a:rPr lang="pt-BR" sz="1000">
                <a:latin typeface="Calibri"/>
                <a:ea typeface="Calibri"/>
                <a:cs typeface="Calibri"/>
                <a:sym typeface="Calibri"/>
              </a:rPr>
              <a:t>Num sistema operacional disponível na Internet, a partir de qualquer computador e em qualquer lugar, pode-se ter acesso a informações, arquivos e programas num sistema único, independente de plataforma. O requisito mínimo é um computador compatível com os recursos disponíveis na </a:t>
            </a:r>
            <a:r>
              <a:rPr lang="pt-BR" sz="1000">
                <a:uFill>
                  <a:noFill/>
                </a:uFill>
                <a:latin typeface="Calibri"/>
                <a:ea typeface="Calibri"/>
                <a:cs typeface="Calibri"/>
                <a:sym typeface="Calibri"/>
                <a:hlinkClick r:id="rId14"/>
              </a:rPr>
              <a:t>Internet</a:t>
            </a:r>
            <a:r>
              <a:rPr lang="pt-BR" sz="1000">
                <a:latin typeface="Calibri"/>
                <a:ea typeface="Calibri"/>
                <a:cs typeface="Calibri"/>
                <a:sym typeface="Calibri"/>
              </a:rPr>
              <a:t>. O </a:t>
            </a:r>
            <a:r>
              <a:rPr lang="pt-BR" sz="1000">
                <a:uFill>
                  <a:noFill/>
                </a:uFill>
                <a:latin typeface="Calibri"/>
                <a:ea typeface="Calibri"/>
                <a:cs typeface="Calibri"/>
                <a:sym typeface="Calibri"/>
                <a:hlinkClick r:id="rId15"/>
              </a:rPr>
              <a:t>PC</a:t>
            </a:r>
            <a:r>
              <a:rPr lang="pt-BR" sz="1000">
                <a:latin typeface="Calibri"/>
                <a:ea typeface="Calibri"/>
                <a:cs typeface="Calibri"/>
                <a:sym typeface="Calibri"/>
              </a:rPr>
              <a:t> torna-se apenas um </a:t>
            </a:r>
            <a:r>
              <a:rPr i="1" lang="pt-BR" sz="1000">
                <a:uFill>
                  <a:noFill/>
                </a:uFill>
                <a:latin typeface="Calibri"/>
                <a:ea typeface="Calibri"/>
                <a:cs typeface="Calibri"/>
                <a:sym typeface="Calibri"/>
                <a:hlinkClick r:id="rId16"/>
              </a:rPr>
              <a:t>chip</a:t>
            </a:r>
            <a:r>
              <a:rPr lang="pt-BR" sz="1000">
                <a:latin typeface="Calibri"/>
                <a:ea typeface="Calibri"/>
                <a:cs typeface="Calibri"/>
                <a:sym typeface="Calibri"/>
              </a:rPr>
              <a:t> ligado à Internet — a "grande nuvem" de computadores — sendo necessários somente os dispositivos de entrada (</a:t>
            </a:r>
            <a:r>
              <a:rPr lang="pt-BR" sz="1000">
                <a:uFill>
                  <a:noFill/>
                </a:uFill>
                <a:latin typeface="Calibri"/>
                <a:ea typeface="Calibri"/>
                <a:cs typeface="Calibri"/>
                <a:sym typeface="Calibri"/>
                <a:hlinkClick r:id="rId17"/>
              </a:rPr>
              <a:t>teclado</a:t>
            </a:r>
            <a:r>
              <a:rPr lang="pt-BR" sz="1000">
                <a:latin typeface="Calibri"/>
                <a:ea typeface="Calibri"/>
                <a:cs typeface="Calibri"/>
                <a:sym typeface="Calibri"/>
              </a:rPr>
              <a:t>, </a:t>
            </a:r>
            <a:r>
              <a:rPr lang="pt-BR" sz="1000">
                <a:uFill>
                  <a:noFill/>
                </a:uFill>
                <a:latin typeface="Calibri"/>
                <a:ea typeface="Calibri"/>
                <a:cs typeface="Calibri"/>
                <a:sym typeface="Calibri"/>
                <a:hlinkClick r:id="rId18"/>
              </a:rPr>
              <a:t>rato/</a:t>
            </a:r>
            <a:r>
              <a:rPr i="1" lang="pt-BR" sz="1000">
                <a:uFill>
                  <a:noFill/>
                </a:uFill>
                <a:latin typeface="Calibri"/>
                <a:ea typeface="Calibri"/>
                <a:cs typeface="Calibri"/>
                <a:sym typeface="Calibri"/>
                <a:hlinkClick r:id="rId19"/>
              </a:rPr>
              <a:t>mouse</a:t>
            </a:r>
            <a:r>
              <a:rPr lang="pt-BR" sz="1000">
                <a:latin typeface="Calibri"/>
                <a:ea typeface="Calibri"/>
                <a:cs typeface="Calibri"/>
                <a:sym typeface="Calibri"/>
              </a:rPr>
              <a:t>) e saída (</a:t>
            </a:r>
            <a:r>
              <a:rPr lang="pt-BR" sz="1000">
                <a:uFill>
                  <a:noFill/>
                </a:uFill>
                <a:latin typeface="Calibri"/>
                <a:ea typeface="Calibri"/>
                <a:cs typeface="Calibri"/>
                <a:sym typeface="Calibri"/>
                <a:hlinkClick r:id="rId20"/>
              </a:rPr>
              <a:t>monitor</a:t>
            </a:r>
            <a:r>
              <a:rPr lang="pt-BR" sz="1000">
                <a:latin typeface="Calibri"/>
                <a:ea typeface="Calibri"/>
                <a:cs typeface="Calibri"/>
                <a:sym typeface="Calibri"/>
              </a:rPr>
              <a:t>).</a:t>
            </a:r>
            <a:endParaRPr sz="1000">
              <a:latin typeface="Calibri"/>
              <a:ea typeface="Calibri"/>
              <a:cs typeface="Calibri"/>
              <a:sym typeface="Calibri"/>
            </a:endParaRPr>
          </a:p>
          <a:p>
            <a:pPr indent="0" lvl="0" marL="0" rtl="0">
              <a:spcBef>
                <a:spcPts val="600"/>
              </a:spcBef>
              <a:spcAft>
                <a:spcPts val="0"/>
              </a:spcAft>
              <a:buNone/>
            </a:pPr>
            <a:r>
              <a:t/>
            </a:r>
            <a:endParaRPr sz="1000">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Shape 1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0" name="Shape 13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Shape 13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6" name="Shape 13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pt-BR" sz="900"/>
              <a:t>A definição do Open Source foi criada pela Open Source Iniciative (OSI) a partir do texto original da Debian Free Software Guidelines (DFSG) e determina que um programa de código aberto deve garantir:</a:t>
            </a:r>
            <a:endParaRPr sz="900"/>
          </a:p>
          <a:p>
            <a:pPr indent="0" lvl="0" marL="0" rtl="0" algn="just">
              <a:lnSpc>
                <a:spcPct val="115000"/>
              </a:lnSpc>
              <a:spcBef>
                <a:spcPts val="0"/>
              </a:spcBef>
              <a:spcAft>
                <a:spcPts val="0"/>
              </a:spcAft>
              <a:buNone/>
            </a:pPr>
            <a:r>
              <a:rPr b="1" lang="pt-BR" sz="900"/>
              <a:t>1. Distribuição livre</a:t>
            </a:r>
            <a:endParaRPr b="1" sz="900"/>
          </a:p>
          <a:p>
            <a:pPr indent="-285750" lvl="0" marL="457200" rtl="0" algn="just">
              <a:lnSpc>
                <a:spcPct val="115000"/>
              </a:lnSpc>
              <a:spcBef>
                <a:spcPts val="0"/>
              </a:spcBef>
              <a:spcAft>
                <a:spcPts val="0"/>
              </a:spcAft>
              <a:buSzPts val="900"/>
              <a:buChar char="●"/>
            </a:pPr>
            <a:r>
              <a:rPr lang="pt-BR" sz="900"/>
              <a:t>A licença não deve restringir de nenhuma maneira a venda ou distribuição do programa gratuitamente, como componente de outro programa ou não.</a:t>
            </a:r>
            <a:endParaRPr sz="900"/>
          </a:p>
          <a:p>
            <a:pPr indent="0" lvl="0" marL="0" rtl="0" algn="just">
              <a:lnSpc>
                <a:spcPct val="115000"/>
              </a:lnSpc>
              <a:spcBef>
                <a:spcPts val="0"/>
              </a:spcBef>
              <a:spcAft>
                <a:spcPts val="0"/>
              </a:spcAft>
              <a:buNone/>
            </a:pPr>
            <a:r>
              <a:rPr b="1" lang="pt-BR" sz="900"/>
              <a:t>2. Código fonte</a:t>
            </a:r>
            <a:endParaRPr b="1" sz="900"/>
          </a:p>
          <a:p>
            <a:pPr indent="-285750" lvl="0" marL="457200" rtl="0" algn="just">
              <a:lnSpc>
                <a:spcPct val="115000"/>
              </a:lnSpc>
              <a:spcBef>
                <a:spcPts val="0"/>
              </a:spcBef>
              <a:spcAft>
                <a:spcPts val="0"/>
              </a:spcAft>
              <a:buSzPts val="900"/>
              <a:buChar char="●"/>
            </a:pPr>
            <a:r>
              <a:rPr lang="pt-BR" sz="900"/>
              <a:t>O programa deve incluir seu código fonte e deve permitir a sua distribuição também na forma compilada. Se o programa não for distribuído com seu código fonte, deve haver algum meio de se obter o mesmo seja via rede ou com custo apenas de reprodução. O código deve ser legível e inteligível para qualquer programador.</a:t>
            </a:r>
            <a:endParaRPr sz="900"/>
          </a:p>
          <a:p>
            <a:pPr indent="0" lvl="0" marL="0" rtl="0" algn="just">
              <a:lnSpc>
                <a:spcPct val="115000"/>
              </a:lnSpc>
              <a:spcBef>
                <a:spcPts val="0"/>
              </a:spcBef>
              <a:spcAft>
                <a:spcPts val="0"/>
              </a:spcAft>
              <a:buNone/>
            </a:pPr>
            <a:r>
              <a:rPr b="1" lang="pt-BR" sz="900"/>
              <a:t>3. Trabalhos Derivados</a:t>
            </a:r>
            <a:endParaRPr b="1" sz="900"/>
          </a:p>
          <a:p>
            <a:pPr indent="-285750" lvl="0" marL="457200" rtl="0" algn="just">
              <a:lnSpc>
                <a:spcPct val="115000"/>
              </a:lnSpc>
              <a:spcBef>
                <a:spcPts val="0"/>
              </a:spcBef>
              <a:spcAft>
                <a:spcPts val="0"/>
              </a:spcAft>
              <a:buSzPts val="900"/>
              <a:buChar char="●"/>
            </a:pPr>
            <a:r>
              <a:rPr lang="pt-BR" sz="900"/>
              <a:t>A licença deve permitir modificações e trabalhos derivados, e deve permitir que eles sejam distribuídos sobre os mesmos termos da licença original.</a:t>
            </a:r>
            <a:endParaRPr sz="900"/>
          </a:p>
          <a:p>
            <a:pPr indent="0" lvl="0" marL="0" rtl="0" algn="just">
              <a:lnSpc>
                <a:spcPct val="115000"/>
              </a:lnSpc>
              <a:spcBef>
                <a:spcPts val="0"/>
              </a:spcBef>
              <a:spcAft>
                <a:spcPts val="0"/>
              </a:spcAft>
              <a:buNone/>
            </a:pPr>
            <a:r>
              <a:rPr b="1" lang="pt-BR" sz="900"/>
              <a:t>4. Integridade do autor do código fonte</a:t>
            </a:r>
            <a:endParaRPr b="1" sz="900"/>
          </a:p>
          <a:p>
            <a:pPr indent="-285750" lvl="0" marL="457200" rtl="0" algn="just">
              <a:lnSpc>
                <a:spcPct val="115000"/>
              </a:lnSpc>
              <a:spcBef>
                <a:spcPts val="0"/>
              </a:spcBef>
              <a:spcAft>
                <a:spcPts val="0"/>
              </a:spcAft>
              <a:buSzPts val="900"/>
              <a:buChar char="●"/>
            </a:pPr>
            <a:r>
              <a:rPr lang="pt-BR" sz="900"/>
              <a:t>A licença pode restringir o código fonte de ser distribuído em uma forma modificada apenas se a licença permitir a distribuição de arquivos patch(de atualização) com o código fonte para o propósito de modificar o programa no momento de sua construção. A licença deve explicitamente permitir a distribuição do programa construído a partir do código fonte modificado. Contudo, a licença pode ainda requerer que programas derivados tenham um nome ou número de versão diferentes do programa original.</a:t>
            </a:r>
            <a:endParaRPr sz="900"/>
          </a:p>
          <a:p>
            <a:pPr indent="0" lvl="0" marL="0" rtl="0" algn="just">
              <a:lnSpc>
                <a:spcPct val="115000"/>
              </a:lnSpc>
              <a:spcBef>
                <a:spcPts val="0"/>
              </a:spcBef>
              <a:spcAft>
                <a:spcPts val="0"/>
              </a:spcAft>
              <a:buNone/>
            </a:pPr>
            <a:r>
              <a:rPr b="1" lang="pt-BR" sz="900"/>
              <a:t>5. Não discriminação contra pessoas ou grupos</a:t>
            </a:r>
            <a:endParaRPr b="1" sz="900"/>
          </a:p>
          <a:p>
            <a:pPr indent="-285750" lvl="0" marL="457200" rtl="0" algn="just">
              <a:lnSpc>
                <a:spcPct val="115000"/>
              </a:lnSpc>
              <a:spcBef>
                <a:spcPts val="0"/>
              </a:spcBef>
              <a:spcAft>
                <a:spcPts val="0"/>
              </a:spcAft>
              <a:buSzPts val="900"/>
              <a:buChar char="●"/>
            </a:pPr>
            <a:r>
              <a:rPr lang="pt-BR" sz="900"/>
              <a:t>A licença não pode ser discriminatória contra qualquer pessoa ou grupo de pessoas.</a:t>
            </a:r>
            <a:endParaRPr sz="900"/>
          </a:p>
          <a:p>
            <a:pPr indent="0" lvl="0" marL="0" rtl="0" algn="just">
              <a:lnSpc>
                <a:spcPct val="115000"/>
              </a:lnSpc>
              <a:spcBef>
                <a:spcPts val="0"/>
              </a:spcBef>
              <a:spcAft>
                <a:spcPts val="0"/>
              </a:spcAft>
              <a:buNone/>
            </a:pPr>
            <a:r>
              <a:rPr b="1" lang="pt-BR" sz="900"/>
              <a:t>6. Não discriminação contra áreas de atuação</a:t>
            </a:r>
            <a:endParaRPr b="1" sz="900"/>
          </a:p>
          <a:p>
            <a:pPr indent="-285750" lvl="0" marL="457200" rtl="0" algn="just">
              <a:lnSpc>
                <a:spcPct val="115000"/>
              </a:lnSpc>
              <a:spcBef>
                <a:spcPts val="0"/>
              </a:spcBef>
              <a:spcAft>
                <a:spcPts val="0"/>
              </a:spcAft>
              <a:buSzPts val="900"/>
              <a:buChar char="●"/>
            </a:pPr>
            <a:r>
              <a:rPr lang="pt-BR" sz="900"/>
              <a:t>A licença não deve restringir qualquer pessoa de usar o programa em um ramo específico de atuação. Por exemplo, ela não deve proibir que o programa seja usado em um empresa, ou de ser usado para pesquisa genética.</a:t>
            </a:r>
            <a:endParaRPr sz="900"/>
          </a:p>
          <a:p>
            <a:pPr indent="0" lvl="0" marL="0" rtl="0" algn="just">
              <a:lnSpc>
                <a:spcPct val="115000"/>
              </a:lnSpc>
              <a:spcBef>
                <a:spcPts val="0"/>
              </a:spcBef>
              <a:spcAft>
                <a:spcPts val="0"/>
              </a:spcAft>
              <a:buNone/>
            </a:pPr>
            <a:r>
              <a:rPr b="1" lang="pt-BR" sz="900"/>
              <a:t>7. Distribuição da Licença</a:t>
            </a:r>
            <a:endParaRPr b="1" sz="900"/>
          </a:p>
          <a:p>
            <a:pPr indent="-285750" lvl="0" marL="457200" rtl="0" algn="just">
              <a:lnSpc>
                <a:spcPct val="115000"/>
              </a:lnSpc>
              <a:spcBef>
                <a:spcPts val="0"/>
              </a:spcBef>
              <a:spcAft>
                <a:spcPts val="0"/>
              </a:spcAft>
              <a:buSzPts val="900"/>
              <a:buChar char="●"/>
            </a:pPr>
            <a:r>
              <a:rPr lang="pt-BR" sz="900"/>
              <a:t>Os direitos associados ao programa devem ser aplicáveis para todos aqueles cujo o programa é redistribuído, sem a necessidade da execução de uma licença adicional para estas partes.</a:t>
            </a:r>
            <a:endParaRPr sz="900"/>
          </a:p>
          <a:p>
            <a:pPr indent="0" lvl="0" marL="0" rtl="0" algn="just">
              <a:lnSpc>
                <a:spcPct val="115000"/>
              </a:lnSpc>
              <a:spcBef>
                <a:spcPts val="0"/>
              </a:spcBef>
              <a:spcAft>
                <a:spcPts val="0"/>
              </a:spcAft>
              <a:buNone/>
            </a:pPr>
            <a:r>
              <a:rPr b="1" lang="pt-BR" sz="900"/>
              <a:t>8. Licença não específica à um produto</a:t>
            </a:r>
            <a:endParaRPr b="1" sz="900"/>
          </a:p>
          <a:p>
            <a:pPr indent="-285750" lvl="0" marL="457200" rtl="0" algn="just">
              <a:lnSpc>
                <a:spcPct val="115000"/>
              </a:lnSpc>
              <a:spcBef>
                <a:spcPts val="0"/>
              </a:spcBef>
              <a:spcAft>
                <a:spcPts val="0"/>
              </a:spcAft>
              <a:buSzPts val="900"/>
              <a:buChar char="●"/>
            </a:pPr>
            <a:r>
              <a:rPr lang="pt-BR" sz="900"/>
              <a:t>Os direitos associados ao programa não devem depender que o programa seja parte de uma distribuição específica de programas. Se o programa é extraído desta distribuição e usado ou distribuído dentro dos termos da licença do programa, todas as partes para quem o programa é redistribuído devem ter os mesmos direitos que aqueles que são garantidos em conjunção com a distribuição de programas original.</a:t>
            </a:r>
            <a:endParaRPr sz="900"/>
          </a:p>
          <a:p>
            <a:pPr indent="0" lvl="0" marL="0" rtl="0" algn="just">
              <a:lnSpc>
                <a:spcPct val="115000"/>
              </a:lnSpc>
              <a:spcBef>
                <a:spcPts val="0"/>
              </a:spcBef>
              <a:spcAft>
                <a:spcPts val="0"/>
              </a:spcAft>
              <a:buNone/>
            </a:pPr>
            <a:r>
              <a:rPr b="1" lang="pt-BR" sz="900"/>
              <a:t>9. Licença não restrinja outros programas</a:t>
            </a:r>
            <a:endParaRPr b="1" sz="900"/>
          </a:p>
          <a:p>
            <a:pPr indent="-285750" lvl="0" marL="457200" rtl="0" algn="just">
              <a:lnSpc>
                <a:spcPct val="115000"/>
              </a:lnSpc>
              <a:spcBef>
                <a:spcPts val="0"/>
              </a:spcBef>
              <a:spcAft>
                <a:spcPts val="0"/>
              </a:spcAft>
              <a:buSzPts val="900"/>
              <a:buChar char="●"/>
            </a:pPr>
            <a:r>
              <a:rPr lang="pt-BR" sz="900"/>
              <a:t>A licença não pode colocar restrições em outros programas que são distribuídos juntos com o programa licenciado. Isto é, a licença não pode especificar que todos os programas distribuídos na mesma mídia de armazenamento sejam programas de código aberto.</a:t>
            </a:r>
            <a:endParaRPr sz="900"/>
          </a:p>
          <a:p>
            <a:pPr indent="0" lvl="0" marL="0" rtl="0" algn="just">
              <a:lnSpc>
                <a:spcPct val="115000"/>
              </a:lnSpc>
              <a:spcBef>
                <a:spcPts val="0"/>
              </a:spcBef>
              <a:spcAft>
                <a:spcPts val="0"/>
              </a:spcAft>
              <a:buNone/>
            </a:pPr>
            <a:r>
              <a:rPr b="1" lang="pt-BR" sz="900"/>
              <a:t>10. Licença neutra em relação a tecnologia</a:t>
            </a:r>
            <a:endParaRPr b="1" sz="900"/>
          </a:p>
          <a:p>
            <a:pPr indent="-285750" lvl="0" marL="457200" rtl="0" algn="just">
              <a:lnSpc>
                <a:spcPct val="115000"/>
              </a:lnSpc>
              <a:spcBef>
                <a:spcPts val="0"/>
              </a:spcBef>
              <a:spcAft>
                <a:spcPts val="0"/>
              </a:spcAft>
              <a:buSzPts val="900"/>
              <a:buChar char="●"/>
            </a:pPr>
            <a:r>
              <a:rPr lang="pt-BR" sz="900"/>
              <a:t>Nenhuma cláusula da licença pode estabelecer uma tecnologia individual, estilo ou interface a ser aplicada no programa.</a:t>
            </a:r>
            <a:endParaRPr sz="900"/>
          </a:p>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2" name="Shape 14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8" name="Shape 14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Shape 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Shape 45"/>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4" name="Shape 54"/>
        <p:cNvGrpSpPr/>
        <p:nvPr/>
      </p:nvGrpSpPr>
      <p:grpSpPr>
        <a:xfrm>
          <a:off x="0" y="0"/>
          <a:ext cx="0" cy="0"/>
          <a:chOff x="0" y="0"/>
          <a:chExt cx="0" cy="0"/>
        </a:xfrm>
      </p:grpSpPr>
      <p:sp>
        <p:nvSpPr>
          <p:cNvPr id="55" name="Shape 55"/>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Shape 56"/>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Shape 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58" name="Shape 58"/>
        <p:cNvGrpSpPr/>
        <p:nvPr/>
      </p:nvGrpSpPr>
      <p:grpSpPr>
        <a:xfrm>
          <a:off x="0" y="0"/>
          <a:ext cx="0" cy="0"/>
          <a:chOff x="0" y="0"/>
          <a:chExt cx="0" cy="0"/>
        </a:xfrm>
      </p:grpSpPr>
      <p:sp>
        <p:nvSpPr>
          <p:cNvPr id="59" name="Shape 59"/>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Shape 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1" name="Shape 61"/>
        <p:cNvGrpSpPr/>
        <p:nvPr/>
      </p:nvGrpSpPr>
      <p:grpSpPr>
        <a:xfrm>
          <a:off x="0" y="0"/>
          <a:ext cx="0" cy="0"/>
          <a:chOff x="0" y="0"/>
          <a:chExt cx="0" cy="0"/>
        </a:xfrm>
      </p:grpSpPr>
      <p:sp>
        <p:nvSpPr>
          <p:cNvPr id="62" name="Shape 62"/>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Shape 63"/>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Shape 6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65" name="Shape 65"/>
        <p:cNvGrpSpPr/>
        <p:nvPr/>
      </p:nvGrpSpPr>
      <p:grpSpPr>
        <a:xfrm>
          <a:off x="0" y="0"/>
          <a:ext cx="0" cy="0"/>
          <a:chOff x="0" y="0"/>
          <a:chExt cx="0" cy="0"/>
        </a:xfrm>
      </p:grpSpPr>
      <p:sp>
        <p:nvSpPr>
          <p:cNvPr id="66" name="Shape 6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Shape 67"/>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Shape 68"/>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Shape 6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0" name="Shape 70"/>
        <p:cNvGrpSpPr/>
        <p:nvPr/>
      </p:nvGrpSpPr>
      <p:grpSpPr>
        <a:xfrm>
          <a:off x="0" y="0"/>
          <a:ext cx="0" cy="0"/>
          <a:chOff x="0" y="0"/>
          <a:chExt cx="0" cy="0"/>
        </a:xfrm>
      </p:grpSpPr>
      <p:sp>
        <p:nvSpPr>
          <p:cNvPr id="71" name="Shape 71"/>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Shape 7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3" name="Shape 73"/>
        <p:cNvGrpSpPr/>
        <p:nvPr/>
      </p:nvGrpSpPr>
      <p:grpSpPr>
        <a:xfrm>
          <a:off x="0" y="0"/>
          <a:ext cx="0" cy="0"/>
          <a:chOff x="0" y="0"/>
          <a:chExt cx="0" cy="0"/>
        </a:xfrm>
      </p:grpSpPr>
      <p:sp>
        <p:nvSpPr>
          <p:cNvPr id="74" name="Shape 74"/>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Shape 75"/>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Shape 7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77" name="Shape 77"/>
        <p:cNvGrpSpPr/>
        <p:nvPr/>
      </p:nvGrpSpPr>
      <p:grpSpPr>
        <a:xfrm>
          <a:off x="0" y="0"/>
          <a:ext cx="0" cy="0"/>
          <a:chOff x="0" y="0"/>
          <a:chExt cx="0" cy="0"/>
        </a:xfrm>
      </p:grpSpPr>
      <p:sp>
        <p:nvSpPr>
          <p:cNvPr id="78" name="Shape 7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Shape 7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80" name="Shape 80"/>
        <p:cNvGrpSpPr/>
        <p:nvPr/>
      </p:nvGrpSpPr>
      <p:grpSpPr>
        <a:xfrm>
          <a:off x="0" y="0"/>
          <a:ext cx="0" cy="0"/>
          <a:chOff x="0" y="0"/>
          <a:chExt cx="0" cy="0"/>
        </a:xfrm>
      </p:grpSpPr>
      <p:sp>
        <p:nvSpPr>
          <p:cNvPr id="81" name="Shape 81"/>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2" name="Shape 82"/>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Shape 83"/>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Shape 84"/>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Clr>
                <a:schemeClr val="dk1"/>
              </a:buClr>
              <a:buSzPts val="1800"/>
              <a:buChar char="●"/>
              <a:defRPr>
                <a:solidFill>
                  <a:schemeClr val="dk1"/>
                </a:solidFill>
              </a:defRPr>
            </a:lvl1pPr>
            <a:lvl2pPr indent="-317500" lvl="1" marL="914400" rtl="0">
              <a:spcBef>
                <a:spcPts val="1600"/>
              </a:spcBef>
              <a:spcAft>
                <a:spcPts val="0"/>
              </a:spcAft>
              <a:buClr>
                <a:schemeClr val="dk1"/>
              </a:buClr>
              <a:buSzPts val="1400"/>
              <a:buChar char="○"/>
              <a:defRPr>
                <a:solidFill>
                  <a:schemeClr val="dk1"/>
                </a:solidFill>
              </a:defRPr>
            </a:lvl2pPr>
            <a:lvl3pPr indent="-317500" lvl="2" marL="1371600" rtl="0">
              <a:spcBef>
                <a:spcPts val="1600"/>
              </a:spcBef>
              <a:spcAft>
                <a:spcPts val="0"/>
              </a:spcAft>
              <a:buClr>
                <a:schemeClr val="dk1"/>
              </a:buClr>
              <a:buSzPts val="1400"/>
              <a:buChar char="■"/>
              <a:defRPr>
                <a:solidFill>
                  <a:schemeClr val="dk1"/>
                </a:solidFill>
              </a:defRPr>
            </a:lvl3pPr>
            <a:lvl4pPr indent="-317500" lvl="3" marL="1828800" rtl="0">
              <a:spcBef>
                <a:spcPts val="1600"/>
              </a:spcBef>
              <a:spcAft>
                <a:spcPts val="0"/>
              </a:spcAft>
              <a:buClr>
                <a:schemeClr val="dk1"/>
              </a:buClr>
              <a:buSzPts val="1400"/>
              <a:buChar char="●"/>
              <a:defRPr>
                <a:solidFill>
                  <a:schemeClr val="dk1"/>
                </a:solidFill>
              </a:defRPr>
            </a:lvl4pPr>
            <a:lvl5pPr indent="-317500" lvl="4" marL="2286000" rtl="0">
              <a:spcBef>
                <a:spcPts val="1600"/>
              </a:spcBef>
              <a:spcAft>
                <a:spcPts val="0"/>
              </a:spcAft>
              <a:buClr>
                <a:schemeClr val="dk1"/>
              </a:buClr>
              <a:buSzPts val="1400"/>
              <a:buChar char="○"/>
              <a:defRPr>
                <a:solidFill>
                  <a:schemeClr val="dk1"/>
                </a:solidFill>
              </a:defRPr>
            </a:lvl5pPr>
            <a:lvl6pPr indent="-317500" lvl="5" marL="2743200" rtl="0">
              <a:spcBef>
                <a:spcPts val="1600"/>
              </a:spcBef>
              <a:spcAft>
                <a:spcPts val="0"/>
              </a:spcAft>
              <a:buClr>
                <a:schemeClr val="dk1"/>
              </a:buClr>
              <a:buSzPts val="1400"/>
              <a:buChar char="■"/>
              <a:defRPr>
                <a:solidFill>
                  <a:schemeClr val="dk1"/>
                </a:solidFill>
              </a:defRPr>
            </a:lvl6pPr>
            <a:lvl7pPr indent="-317500" lvl="6" marL="3200400" rtl="0">
              <a:spcBef>
                <a:spcPts val="1600"/>
              </a:spcBef>
              <a:spcAft>
                <a:spcPts val="0"/>
              </a:spcAft>
              <a:buClr>
                <a:schemeClr val="dk1"/>
              </a:buClr>
              <a:buSzPts val="1400"/>
              <a:buChar char="●"/>
              <a:defRPr>
                <a:solidFill>
                  <a:schemeClr val="dk1"/>
                </a:solidFill>
              </a:defRPr>
            </a:lvl7pPr>
            <a:lvl8pPr indent="-317500" lvl="7" marL="3657600" rtl="0">
              <a:spcBef>
                <a:spcPts val="1600"/>
              </a:spcBef>
              <a:spcAft>
                <a:spcPts val="0"/>
              </a:spcAft>
              <a:buClr>
                <a:schemeClr val="dk1"/>
              </a:buClr>
              <a:buSzPts val="1400"/>
              <a:buChar char="○"/>
              <a:defRPr>
                <a:solidFill>
                  <a:schemeClr val="dk1"/>
                </a:solidFill>
              </a:defRPr>
            </a:lvl8pPr>
            <a:lvl9pPr indent="-317500" lvl="8" marL="4114800" rtl="0">
              <a:spcBef>
                <a:spcPts val="1600"/>
              </a:spcBef>
              <a:spcAft>
                <a:spcPts val="1600"/>
              </a:spcAft>
              <a:buClr>
                <a:schemeClr val="dk1"/>
              </a:buClr>
              <a:buSzPts val="1400"/>
              <a:buChar char="■"/>
              <a:defRPr>
                <a:solidFill>
                  <a:schemeClr val="dk1"/>
                </a:solidFill>
              </a:defRPr>
            </a:lvl9pPr>
          </a:lstStyle>
          <a:p/>
        </p:txBody>
      </p:sp>
      <p:sp>
        <p:nvSpPr>
          <p:cNvPr id="85" name="Shape 8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Shape 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86" name="Shape 86"/>
        <p:cNvGrpSpPr/>
        <p:nvPr/>
      </p:nvGrpSpPr>
      <p:grpSpPr>
        <a:xfrm>
          <a:off x="0" y="0"/>
          <a:ext cx="0" cy="0"/>
          <a:chOff x="0" y="0"/>
          <a:chExt cx="0" cy="0"/>
        </a:xfrm>
      </p:grpSpPr>
      <p:sp>
        <p:nvSpPr>
          <p:cNvPr id="87" name="Shape 87"/>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800"/>
              <a:buNone/>
              <a:defRPr/>
            </a:lvl1pPr>
          </a:lstStyle>
          <a:p/>
        </p:txBody>
      </p:sp>
      <p:sp>
        <p:nvSpPr>
          <p:cNvPr id="88" name="Shape 8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89" name="Shape 89"/>
        <p:cNvGrpSpPr/>
        <p:nvPr/>
      </p:nvGrpSpPr>
      <p:grpSpPr>
        <a:xfrm>
          <a:off x="0" y="0"/>
          <a:ext cx="0" cy="0"/>
          <a:chOff x="0" y="0"/>
          <a:chExt cx="0" cy="0"/>
        </a:xfrm>
      </p:grpSpPr>
      <p:sp>
        <p:nvSpPr>
          <p:cNvPr id="90" name="Shape 90"/>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Shape 9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Shape 9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3" name="Shape 93"/>
        <p:cNvGrpSpPr/>
        <p:nvPr/>
      </p:nvGrpSpPr>
      <p:grpSpPr>
        <a:xfrm>
          <a:off x="0" y="0"/>
          <a:ext cx="0" cy="0"/>
          <a:chOff x="0" y="0"/>
          <a:chExt cx="0" cy="0"/>
        </a:xfrm>
      </p:grpSpPr>
      <p:sp>
        <p:nvSpPr>
          <p:cNvPr id="94" name="Shape 9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Shape 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Shape 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Shape 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Shape 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Shape 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Shape 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dark-2">
    <p:bg>
      <p:bgPr>
        <a:solidFill>
          <a:schemeClr val="lt1"/>
        </a:solidFill>
      </p:bgPr>
    </p:bg>
    <p:spTree>
      <p:nvGrpSpPr>
        <p:cNvPr id="50" name="Shape 50"/>
        <p:cNvGrpSpPr/>
        <p:nvPr/>
      </p:nvGrpSpPr>
      <p:grpSpPr>
        <a:xfrm>
          <a:off x="0" y="0"/>
          <a:ext cx="0" cy="0"/>
          <a:chOff x="0" y="0"/>
          <a:chExt cx="0" cy="0"/>
        </a:xfrm>
      </p:grpSpPr>
      <p:sp>
        <p:nvSpPr>
          <p:cNvPr id="51" name="Shape 5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Shape 5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lt2"/>
              </a:buClr>
              <a:buSzPts val="1800"/>
              <a:buChar char="●"/>
              <a:defRPr sz="1800">
                <a:solidFill>
                  <a:schemeClr val="lt2"/>
                </a:solidFill>
              </a:defRPr>
            </a:lvl1pPr>
            <a:lvl2pPr indent="-317500" lvl="1" marL="914400" rtl="0">
              <a:lnSpc>
                <a:spcPct val="115000"/>
              </a:lnSpc>
              <a:spcBef>
                <a:spcPts val="1600"/>
              </a:spcBef>
              <a:spcAft>
                <a:spcPts val="0"/>
              </a:spcAft>
              <a:buClr>
                <a:schemeClr val="lt2"/>
              </a:buClr>
              <a:buSzPts val="1400"/>
              <a:buChar char="○"/>
              <a:defRPr>
                <a:solidFill>
                  <a:schemeClr val="lt2"/>
                </a:solidFill>
              </a:defRPr>
            </a:lvl2pPr>
            <a:lvl3pPr indent="-317500" lvl="2" marL="1371600" rtl="0">
              <a:lnSpc>
                <a:spcPct val="115000"/>
              </a:lnSpc>
              <a:spcBef>
                <a:spcPts val="1600"/>
              </a:spcBef>
              <a:spcAft>
                <a:spcPts val="0"/>
              </a:spcAft>
              <a:buClr>
                <a:schemeClr val="lt2"/>
              </a:buClr>
              <a:buSzPts val="1400"/>
              <a:buChar char="■"/>
              <a:defRPr>
                <a:solidFill>
                  <a:schemeClr val="lt2"/>
                </a:solidFill>
              </a:defRPr>
            </a:lvl3pPr>
            <a:lvl4pPr indent="-317500" lvl="3" marL="1828800" rtl="0">
              <a:lnSpc>
                <a:spcPct val="115000"/>
              </a:lnSpc>
              <a:spcBef>
                <a:spcPts val="1600"/>
              </a:spcBef>
              <a:spcAft>
                <a:spcPts val="0"/>
              </a:spcAft>
              <a:buClr>
                <a:schemeClr val="lt2"/>
              </a:buClr>
              <a:buSzPts val="1400"/>
              <a:buChar char="●"/>
              <a:defRPr>
                <a:solidFill>
                  <a:schemeClr val="lt2"/>
                </a:solidFill>
              </a:defRPr>
            </a:lvl4pPr>
            <a:lvl5pPr indent="-317500" lvl="4" marL="2286000" rtl="0">
              <a:lnSpc>
                <a:spcPct val="115000"/>
              </a:lnSpc>
              <a:spcBef>
                <a:spcPts val="1600"/>
              </a:spcBef>
              <a:spcAft>
                <a:spcPts val="0"/>
              </a:spcAft>
              <a:buClr>
                <a:schemeClr val="lt2"/>
              </a:buClr>
              <a:buSzPts val="1400"/>
              <a:buChar char="○"/>
              <a:defRPr>
                <a:solidFill>
                  <a:schemeClr val="lt2"/>
                </a:solidFill>
              </a:defRPr>
            </a:lvl5pPr>
            <a:lvl6pPr indent="-317500" lvl="5" marL="2743200" rtl="0">
              <a:lnSpc>
                <a:spcPct val="115000"/>
              </a:lnSpc>
              <a:spcBef>
                <a:spcPts val="1600"/>
              </a:spcBef>
              <a:spcAft>
                <a:spcPts val="0"/>
              </a:spcAft>
              <a:buClr>
                <a:schemeClr val="lt2"/>
              </a:buClr>
              <a:buSzPts val="1400"/>
              <a:buChar char="■"/>
              <a:defRPr>
                <a:solidFill>
                  <a:schemeClr val="lt2"/>
                </a:solidFill>
              </a:defRPr>
            </a:lvl6pPr>
            <a:lvl7pPr indent="-317500" lvl="6" marL="3200400" rtl="0">
              <a:lnSpc>
                <a:spcPct val="115000"/>
              </a:lnSpc>
              <a:spcBef>
                <a:spcPts val="1600"/>
              </a:spcBef>
              <a:spcAft>
                <a:spcPts val="0"/>
              </a:spcAft>
              <a:buClr>
                <a:schemeClr val="lt2"/>
              </a:buClr>
              <a:buSzPts val="1400"/>
              <a:buChar char="●"/>
              <a:defRPr>
                <a:solidFill>
                  <a:schemeClr val="lt2"/>
                </a:solidFill>
              </a:defRPr>
            </a:lvl7pPr>
            <a:lvl8pPr indent="-317500" lvl="7" marL="3657600" rtl="0">
              <a:lnSpc>
                <a:spcPct val="115000"/>
              </a:lnSpc>
              <a:spcBef>
                <a:spcPts val="1600"/>
              </a:spcBef>
              <a:spcAft>
                <a:spcPts val="0"/>
              </a:spcAft>
              <a:buClr>
                <a:schemeClr val="lt2"/>
              </a:buClr>
              <a:buSzPts val="1400"/>
              <a:buChar char="○"/>
              <a:defRPr>
                <a:solidFill>
                  <a:schemeClr val="lt2"/>
                </a:solidFill>
              </a:defRPr>
            </a:lvl8pPr>
            <a:lvl9pPr indent="-317500" lvl="8" marL="4114800" rtl="0">
              <a:lnSpc>
                <a:spcPct val="115000"/>
              </a:lnSpc>
              <a:spcBef>
                <a:spcPts val="1600"/>
              </a:spcBef>
              <a:spcAft>
                <a:spcPts val="1600"/>
              </a:spcAft>
              <a:buClr>
                <a:schemeClr val="lt2"/>
              </a:buClr>
              <a:buSzPts val="1400"/>
              <a:buChar char="■"/>
              <a:defRPr>
                <a:solidFill>
                  <a:schemeClr val="lt2"/>
                </a:solidFill>
              </a:defRPr>
            </a:lvl9pPr>
          </a:lstStyle>
          <a:p/>
        </p:txBody>
      </p:sp>
      <p:sp>
        <p:nvSpPr>
          <p:cNvPr id="53" name="Shape 5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defRPr>
            </a:lvl1pPr>
            <a:lvl2pPr lvl="1" rtl="0" algn="r">
              <a:buNone/>
              <a:defRPr sz="1000">
                <a:solidFill>
                  <a:schemeClr val="lt2"/>
                </a:solidFill>
              </a:defRPr>
            </a:lvl2pPr>
            <a:lvl3pPr lvl="2" rtl="0" algn="r">
              <a:buNone/>
              <a:defRPr sz="1000">
                <a:solidFill>
                  <a:schemeClr val="lt2"/>
                </a:solidFill>
              </a:defRPr>
            </a:lvl3pPr>
            <a:lvl4pPr lvl="3" rtl="0" algn="r">
              <a:buNone/>
              <a:defRPr sz="1000">
                <a:solidFill>
                  <a:schemeClr val="lt2"/>
                </a:solidFill>
              </a:defRPr>
            </a:lvl4pPr>
            <a:lvl5pPr lvl="4" rtl="0" algn="r">
              <a:buNone/>
              <a:defRPr sz="1000">
                <a:solidFill>
                  <a:schemeClr val="lt2"/>
                </a:solidFill>
              </a:defRPr>
            </a:lvl5pPr>
            <a:lvl6pPr lvl="5" rtl="0" algn="r">
              <a:buNone/>
              <a:defRPr sz="1000">
                <a:solidFill>
                  <a:schemeClr val="lt2"/>
                </a:solidFill>
              </a:defRPr>
            </a:lvl6pPr>
            <a:lvl7pPr lvl="6" rtl="0" algn="r">
              <a:buNone/>
              <a:defRPr sz="1000">
                <a:solidFill>
                  <a:schemeClr val="lt2"/>
                </a:solidFill>
              </a:defRPr>
            </a:lvl7pPr>
            <a:lvl8pPr lvl="7" rtl="0" algn="r">
              <a:buNone/>
              <a:defRPr sz="1000">
                <a:solidFill>
                  <a:schemeClr val="lt2"/>
                </a:solidFill>
              </a:defRPr>
            </a:lvl8pPr>
            <a:lvl9pPr lvl="8" rtl="0" algn="r">
              <a:buNone/>
              <a:defRPr sz="1000">
                <a:solidFill>
                  <a:schemeClr val="lt2"/>
                </a:solidFill>
              </a:defRPr>
            </a:lvl9pPr>
          </a:lstStyle>
          <a:p>
            <a:pPr indent="0" lvl="0" marL="0">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hyperlink" Target="http://linkedin.com/in/letiiciaam/"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1" Type="http://schemas.openxmlformats.org/officeDocument/2006/relationships/hyperlink" Target="https://www.youtube.com/redirect?redir_token=yW0hQAr3PYtNO6QZgfBSoMz4V_R8MTUyNDcwMTQxMkAxNTI0NjE1MDEy&amp;q=https%3A%2F%2Fhelp.github.com%2Farticles%2Fgit-and-github-learning-resources%2F&amp;v=ZDo_f3ZibFA&amp;event=video_description" TargetMode="External"/><Relationship Id="rId10" Type="http://schemas.openxmlformats.org/officeDocument/2006/relationships/hyperlink" Target="https://www.youtube.com/redirect?redir_token=yW0hQAr3PYtNO6QZgfBSoMz4V_R8MTUyNDcwMTQxMkAxNTI0NjE1MDEy&amp;q=https%3A%2F%2Fhelp.github.com%2Farticles%2Fgit-and-github-learning-resources%2F&amp;v=ZDo_f3ZibFA&amp;event=video_description" TargetMode="External"/><Relationship Id="rId13" Type="http://schemas.openxmlformats.org/officeDocument/2006/relationships/hyperlink" Target="https://www.youtube.com/redirect?redir_token=yW0hQAr3PYtNO6QZgfBSoMz4V_R8MTUyNDcwMTQxMkAxNTI0NjE1MDEy&amp;q=https%3A%2F%2Fgit-scm.com%2Fbook%2Fpt-br%2Fv2&amp;v=ZDo_f3ZibFA&amp;event=video_description" TargetMode="External"/><Relationship Id="rId12" Type="http://schemas.openxmlformats.org/officeDocument/2006/relationships/hyperlink" Target="https://www.youtube.com/redirect?redir_token=yW0hQAr3PYtNO6QZgfBSoMz4V_R8MTUyNDcwMTQxMkAxNTI0NjE1MDEy&amp;q=https%3A%2F%2Fgit-scm.com%2Fbook%2Fpt-br%2Fv2&amp;v=ZDo_f3ZibFA&amp;event=video_description" TargetMode="External"/><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hyperlink" Target="https://www.youtube.com/redirect?redir_token=yW0hQAr3PYtNO6QZgfBSoMz4V_R8MTUyNDcwMTQxMkAxNTI0NjE1MDEy&amp;q=https%3A%2F%2Ftry.github.io&amp;v=ZDo_f3ZibFA&amp;event=video_description" TargetMode="External"/><Relationship Id="rId4" Type="http://schemas.openxmlformats.org/officeDocument/2006/relationships/hyperlink" Target="https://try.github.io" TargetMode="External"/><Relationship Id="rId9" Type="http://schemas.openxmlformats.org/officeDocument/2006/relationships/hyperlink" Target="https://www.youtube.com/redirect?redir_token=yW0hQAr3PYtNO6QZgfBSoMz4V_R8MTUyNDcwMTQxMkAxNTI0NjE1MDEy&amp;q=https%3A%2F%2Fhelp.github.com%2Farticles%2Fgit-and-github-learning-resources%2F&amp;v=ZDo_f3ZibFA&amp;event=video_description" TargetMode="External"/><Relationship Id="rId14" Type="http://schemas.openxmlformats.org/officeDocument/2006/relationships/hyperlink" Target="https://git-scm.com/book/pt-br/v1/Primeiros-passos-No%C3%A7%C3%B5es-B%C3%A1sicas-de-Git" TargetMode="External"/><Relationship Id="rId5" Type="http://schemas.openxmlformats.org/officeDocument/2006/relationships/hyperlink" Target="https://www.youtube.com/redirect?redir_token=yW0hQAr3PYtNO6QZgfBSoMz4V_R8MTUyNDcwMTQxMkAxNTI0NjE1MDEy&amp;q=https%3A%2F%2Ftry.github.io&amp;v=ZDo_f3ZibFA&amp;event=video_description" TargetMode="External"/><Relationship Id="rId6" Type="http://schemas.openxmlformats.org/officeDocument/2006/relationships/hyperlink" Target="https://www.youtube.com/redirect?redir_token=yW0hQAr3PYtNO6QZgfBSoMz4V_R8MTUyNDcwMTQxMkAxNTI0NjE1MDEy&amp;q=https%3A%2F%2Ftry.github.io&amp;v=ZDo_f3ZibFA&amp;event=video_description" TargetMode="External"/><Relationship Id="rId7" Type="http://schemas.openxmlformats.org/officeDocument/2006/relationships/hyperlink" Target="https://www.youtube.com/redirect?redir_token=yW0hQAr3PYtNO6QZgfBSoMz4V_R8MTUyNDcwMTQxMkAxNTI0NjE1MDEy&amp;q=https%3A%2F%2Ftry.github.io&amp;v=ZDo_f3ZibFA&amp;event=video_description" TargetMode="External"/><Relationship Id="rId8" Type="http://schemas.openxmlformats.org/officeDocument/2006/relationships/hyperlink" Target="https://www.youtube.com/redirect?redir_token=yW0hQAr3PYtNO6QZgfBSoMz4V_R8MTUyNDcwMTQxMkAxNTI0NjE1MDEy&amp;q=https%3A%2F%2Ftry.github.io&amp;v=ZDo_f3ZibFA&amp;event=video_description"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image" Target="../media/image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hyperlink" Target="https://git-scm.com" TargetMode="External"/><Relationship Id="rId4" Type="http://schemas.openxmlformats.org/officeDocument/2006/relationships/hyperlink" Target="https://git-scm.com" TargetMode="External"/><Relationship Id="rId5" Type="http://schemas.openxmlformats.org/officeDocument/2006/relationships/hyperlink" Target="https://desktop.github.com/" TargetMode="External"/><Relationship Id="rId6" Type="http://schemas.openxmlformats.org/officeDocument/2006/relationships/hyperlink" Target="https://desktop.github.com/" TargetMode="External"/><Relationship Id="rId7" Type="http://schemas.openxmlformats.org/officeDocument/2006/relationships/hyperlink" Target="https://desktop.github.com/"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 Id="rId3" Type="http://schemas.openxmlformats.org/officeDocument/2006/relationships/hyperlink" Target="https://medium.com/@lucianoratamero" TargetMode="External"/><Relationship Id="rId4" Type="http://schemas.openxmlformats.org/officeDocument/2006/relationships/hyperlink" Target="https://medium.com/@lucianoratamero" TargetMode="External"/><Relationship Id="rId5" Type="http://schemas.openxmlformats.org/officeDocument/2006/relationships/hyperlink" Target="https://medium.com/@lucianoratamero" TargetMode="External"/><Relationship Id="rId6" Type="http://schemas.openxmlformats.org/officeDocument/2006/relationships/hyperlink" Target="https://medium.com/@lucianoratamero" TargetMode="External"/><Relationship Id="rId7" Type="http://schemas.openxmlformats.org/officeDocument/2006/relationships/hyperlink" Target="https://www.youtube.com/watch?v=UMhskLXJuq4" TargetMode="External"/><Relationship Id="rId8" Type="http://schemas.openxmlformats.org/officeDocument/2006/relationships/hyperlink" Target="https://pt.wikipedia.org/wiki/Computa%C3%A7%C3%A3o_em_nuvem"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 Id="rId3" Type="http://schemas.openxmlformats.org/officeDocument/2006/relationships/hyperlink" Target="http://linkedin.com/in/letiiciaam/" TargetMode="External"/><Relationship Id="rId4" Type="http://schemas.openxmlformats.org/officeDocument/2006/relationships/hyperlink" Target="mailto:codemigas@gmail.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4.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3.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Shape 99"/>
          <p:cNvSpPr txBox="1"/>
          <p:nvPr>
            <p:ph type="ctrTitle"/>
          </p:nvPr>
        </p:nvSpPr>
        <p:spPr>
          <a:xfrm>
            <a:off x="386892" y="955300"/>
            <a:ext cx="8520600" cy="20526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b="1" lang="pt-BR" sz="7000">
                <a:solidFill>
                  <a:srgbClr val="FFFFFF"/>
                </a:solidFill>
                <a:latin typeface="Calibri"/>
                <a:ea typeface="Calibri"/>
                <a:cs typeface="Calibri"/>
                <a:sym typeface="Calibri"/>
              </a:rPr>
              <a:t>Por dentro do </a:t>
            </a:r>
            <a:r>
              <a:rPr b="1" lang="pt-BR" sz="7000">
                <a:solidFill>
                  <a:srgbClr val="FF0046"/>
                </a:solidFill>
                <a:latin typeface="Calibri"/>
                <a:ea typeface="Calibri"/>
                <a:cs typeface="Calibri"/>
                <a:sym typeface="Calibri"/>
              </a:rPr>
              <a:t>Github</a:t>
            </a:r>
            <a:endParaRPr b="1" sz="7000"/>
          </a:p>
        </p:txBody>
      </p:sp>
      <p:sp>
        <p:nvSpPr>
          <p:cNvPr id="100" name="Shape 100"/>
          <p:cNvSpPr txBox="1"/>
          <p:nvPr/>
        </p:nvSpPr>
        <p:spPr>
          <a:xfrm>
            <a:off x="5444300" y="3378875"/>
            <a:ext cx="3128100" cy="1233300"/>
          </a:xfrm>
          <a:prstGeom prst="rect">
            <a:avLst/>
          </a:prstGeom>
          <a:noFill/>
          <a:ln>
            <a:noFill/>
          </a:ln>
        </p:spPr>
        <p:txBody>
          <a:bodyPr anchorCtr="0" anchor="t" bIns="91425" lIns="91425" spcFirstLastPara="1" rIns="91425" wrap="square" tIns="91425">
            <a:noAutofit/>
          </a:bodyPr>
          <a:lstStyle/>
          <a:p>
            <a:pPr indent="0" lvl="0" marL="0" algn="r">
              <a:spcBef>
                <a:spcPts val="0"/>
              </a:spcBef>
              <a:spcAft>
                <a:spcPts val="0"/>
              </a:spcAft>
              <a:buNone/>
            </a:pPr>
            <a:r>
              <a:rPr lang="pt-BR" sz="2500">
                <a:solidFill>
                  <a:srgbClr val="FFFFFF"/>
                </a:solidFill>
                <a:uFill>
                  <a:noFill/>
                </a:uFill>
                <a:latin typeface="Calibri"/>
                <a:ea typeface="Calibri"/>
                <a:cs typeface="Calibri"/>
                <a:sym typeface="Calibri"/>
                <a:hlinkClick r:id="rId3"/>
              </a:rPr>
              <a:t>Letícia Machado</a:t>
            </a:r>
            <a:br>
              <a:rPr lang="pt-BR" sz="2500">
                <a:solidFill>
                  <a:srgbClr val="FFFFFF"/>
                </a:solidFill>
                <a:latin typeface="Calibri"/>
                <a:ea typeface="Calibri"/>
                <a:cs typeface="Calibri"/>
                <a:sym typeface="Calibri"/>
              </a:rPr>
            </a:br>
            <a:r>
              <a:rPr lang="pt-BR" sz="2500">
                <a:solidFill>
                  <a:srgbClr val="FFFFFF"/>
                </a:solidFill>
                <a:latin typeface="Calibri"/>
                <a:ea typeface="Calibri"/>
                <a:cs typeface="Calibri"/>
                <a:sym typeface="Calibri"/>
              </a:rPr>
              <a:t>CodeMigas/Abril</a:t>
            </a:r>
            <a:endParaRPr sz="2500">
              <a:solidFill>
                <a:srgbClr val="FFFFFF"/>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2"/>
        </a:solidFill>
      </p:bgPr>
    </p:bg>
    <p:spTree>
      <p:nvGrpSpPr>
        <p:cNvPr id="155" name="Shape 155"/>
        <p:cNvGrpSpPr/>
        <p:nvPr/>
      </p:nvGrpSpPr>
      <p:grpSpPr>
        <a:xfrm>
          <a:off x="0" y="0"/>
          <a:ext cx="0" cy="0"/>
          <a:chOff x="0" y="0"/>
          <a:chExt cx="0" cy="0"/>
        </a:xfrm>
      </p:grpSpPr>
      <p:sp>
        <p:nvSpPr>
          <p:cNvPr id="156" name="Shape 156"/>
          <p:cNvSpPr txBox="1"/>
          <p:nvPr>
            <p:ph idx="4294967295" type="ctrTitle"/>
          </p:nvPr>
        </p:nvSpPr>
        <p:spPr>
          <a:xfrm>
            <a:off x="7986001" y="4266300"/>
            <a:ext cx="1158000" cy="87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pt-BR" sz="4000">
                <a:solidFill>
                  <a:srgbClr val="FF0046"/>
                </a:solidFill>
                <a:latin typeface="Calibri"/>
                <a:ea typeface="Calibri"/>
                <a:cs typeface="Calibri"/>
                <a:sym typeface="Calibri"/>
              </a:rPr>
              <a:t>&lt;/&gt;</a:t>
            </a:r>
            <a:endParaRPr b="1" sz="4000"/>
          </a:p>
        </p:txBody>
      </p:sp>
      <p:sp>
        <p:nvSpPr>
          <p:cNvPr id="157" name="Shape 157"/>
          <p:cNvSpPr txBox="1"/>
          <p:nvPr/>
        </p:nvSpPr>
        <p:spPr>
          <a:xfrm>
            <a:off x="1086450" y="2165100"/>
            <a:ext cx="6971100" cy="8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pt-BR" sz="6000">
                <a:solidFill>
                  <a:srgbClr val="FFFFFF"/>
                </a:solidFill>
                <a:latin typeface="Calibri"/>
                <a:ea typeface="Calibri"/>
                <a:cs typeface="Calibri"/>
                <a:sym typeface="Calibri"/>
              </a:rPr>
              <a:t>Como aprender?</a:t>
            </a:r>
            <a:endParaRPr b="1" sz="6000">
              <a:solidFill>
                <a:srgbClr val="FFFFFF"/>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61" name="Shape 161"/>
        <p:cNvGrpSpPr/>
        <p:nvPr/>
      </p:nvGrpSpPr>
      <p:grpSpPr>
        <a:xfrm>
          <a:off x="0" y="0"/>
          <a:ext cx="0" cy="0"/>
          <a:chOff x="0" y="0"/>
          <a:chExt cx="0" cy="0"/>
        </a:xfrm>
      </p:grpSpPr>
      <p:sp>
        <p:nvSpPr>
          <p:cNvPr id="162" name="Shape 162"/>
          <p:cNvSpPr txBox="1"/>
          <p:nvPr/>
        </p:nvSpPr>
        <p:spPr>
          <a:xfrm>
            <a:off x="411500" y="492150"/>
            <a:ext cx="8662500" cy="813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pt-BR" sz="3000">
                <a:latin typeface="Calibri"/>
                <a:ea typeface="Calibri"/>
                <a:cs typeface="Calibri"/>
                <a:sym typeface="Calibri"/>
              </a:rPr>
              <a:t>Links úteis</a:t>
            </a:r>
            <a:endParaRPr b="1" sz="3000">
              <a:latin typeface="Calibri"/>
              <a:ea typeface="Calibri"/>
              <a:cs typeface="Calibri"/>
              <a:sym typeface="Calibri"/>
            </a:endParaRPr>
          </a:p>
        </p:txBody>
      </p:sp>
      <p:sp>
        <p:nvSpPr>
          <p:cNvPr id="163" name="Shape 163"/>
          <p:cNvSpPr txBox="1"/>
          <p:nvPr/>
        </p:nvSpPr>
        <p:spPr>
          <a:xfrm>
            <a:off x="481500" y="1431200"/>
            <a:ext cx="8662500" cy="8133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pt-BR" sz="2400">
                <a:latin typeface="Calibri"/>
                <a:ea typeface="Calibri"/>
                <a:cs typeface="Calibri"/>
                <a:sym typeface="Calibri"/>
              </a:rPr>
              <a:t>Curso do github - </a:t>
            </a:r>
            <a:r>
              <a:rPr lang="pt-BR" sz="2400">
                <a:solidFill>
                  <a:srgbClr val="111111"/>
                </a:solidFill>
                <a:highlight>
                  <a:srgbClr val="FFFFFF"/>
                </a:highlight>
                <a:latin typeface="Calibri"/>
                <a:ea typeface="Calibri"/>
                <a:cs typeface="Calibri"/>
                <a:sym typeface="Calibri"/>
              </a:rPr>
              <a:t>Git em 15 minutos</a:t>
            </a:r>
            <a:r>
              <a:rPr lang="pt-BR" sz="2400">
                <a:solidFill>
                  <a:srgbClr val="111111"/>
                </a:solidFill>
                <a:highlight>
                  <a:srgbClr val="FFFFFF"/>
                </a:highlight>
                <a:uFill>
                  <a:noFill/>
                </a:uFill>
                <a:latin typeface="Calibri"/>
                <a:ea typeface="Calibri"/>
                <a:cs typeface="Calibri"/>
                <a:sym typeface="Calibri"/>
                <a:hlinkClick r:id="rId3"/>
              </a:rPr>
              <a:t> </a:t>
            </a:r>
            <a:r>
              <a:rPr lang="pt-BR" sz="2400" u="sng">
                <a:solidFill>
                  <a:schemeClr val="hlink"/>
                </a:solidFill>
                <a:highlight>
                  <a:srgbClr val="FFFFFF"/>
                </a:highlight>
                <a:latin typeface="Calibri"/>
                <a:ea typeface="Calibri"/>
                <a:cs typeface="Calibri"/>
                <a:sym typeface="Calibri"/>
                <a:hlinkClick r:id="rId4"/>
              </a:rPr>
              <a:t>https://try.github.io</a:t>
            </a:r>
            <a:br>
              <a:rPr lang="pt-BR"/>
            </a:br>
            <a:r>
              <a:rPr lang="pt-BR" sz="2400">
                <a:highlight>
                  <a:srgbClr val="FFFFFF"/>
                </a:highlight>
                <a:uFill>
                  <a:noFill/>
                </a:uFill>
                <a:latin typeface="Calibri"/>
                <a:ea typeface="Calibri"/>
                <a:cs typeface="Calibri"/>
                <a:sym typeface="Calibri"/>
                <a:hlinkClick r:id="rId5"/>
              </a:rPr>
              <a:t>Full training </a:t>
            </a:r>
            <a:r>
              <a:rPr lang="pt-BR" sz="2400" u="sng">
                <a:solidFill>
                  <a:schemeClr val="accent5"/>
                </a:solidFill>
                <a:highlight>
                  <a:srgbClr val="FFFFFF"/>
                </a:highlight>
                <a:latin typeface="Calibri"/>
                <a:ea typeface="Calibri"/>
                <a:cs typeface="Calibri"/>
                <a:sym typeface="Calibri"/>
                <a:hlinkClick r:id="rId6"/>
              </a:rPr>
              <a:t>https://goo.gl/</a:t>
            </a:r>
            <a:r>
              <a:rPr lang="pt-BR" sz="2400" u="sng">
                <a:solidFill>
                  <a:schemeClr val="accent5"/>
                </a:solidFill>
                <a:highlight>
                  <a:srgbClr val="FFFFFF"/>
                </a:highlight>
                <a:latin typeface="Calibri"/>
                <a:ea typeface="Calibri"/>
                <a:cs typeface="Calibri"/>
                <a:sym typeface="Calibri"/>
                <a:hlinkClick r:id="rId7"/>
              </a:rPr>
              <a:t>BB5h2B</a:t>
            </a:r>
            <a:endParaRPr sz="2400" u="sng">
              <a:solidFill>
                <a:schemeClr val="accent5"/>
              </a:solidFill>
              <a:highlight>
                <a:srgbClr val="FFFFFF"/>
              </a:highlight>
              <a:latin typeface="Calibri"/>
              <a:ea typeface="Calibri"/>
              <a:cs typeface="Calibri"/>
              <a:sym typeface="Calibri"/>
              <a:hlinkClick r:id="rId8"/>
            </a:endParaRPr>
          </a:p>
          <a:p>
            <a:pPr indent="0" lvl="0" marL="0" rtl="0">
              <a:lnSpc>
                <a:spcPct val="115000"/>
              </a:lnSpc>
              <a:spcBef>
                <a:spcPts val="0"/>
              </a:spcBef>
              <a:spcAft>
                <a:spcPts val="0"/>
              </a:spcAft>
              <a:buNone/>
            </a:pPr>
            <a:r>
              <a:rPr lang="pt-BR" sz="2400">
                <a:solidFill>
                  <a:srgbClr val="111111"/>
                </a:solidFill>
                <a:highlight>
                  <a:srgbClr val="FFFFFF"/>
                </a:highlight>
                <a:latin typeface="Calibri"/>
                <a:ea typeface="Calibri"/>
                <a:cs typeface="Calibri"/>
                <a:sym typeface="Calibri"/>
              </a:rPr>
              <a:t>Documentação </a:t>
            </a:r>
            <a:r>
              <a:rPr lang="pt-BR" sz="2400">
                <a:solidFill>
                  <a:srgbClr val="111111"/>
                </a:solidFill>
                <a:highlight>
                  <a:srgbClr val="FFFFFF"/>
                </a:highlight>
                <a:latin typeface="Calibri"/>
                <a:ea typeface="Calibri"/>
                <a:cs typeface="Calibri"/>
                <a:sym typeface="Calibri"/>
              </a:rPr>
              <a:t>github</a:t>
            </a:r>
            <a:r>
              <a:rPr lang="pt-BR" sz="2400">
                <a:solidFill>
                  <a:srgbClr val="111111"/>
                </a:solidFill>
                <a:highlight>
                  <a:srgbClr val="FFFFFF"/>
                </a:highlight>
                <a:uFill>
                  <a:noFill/>
                </a:uFill>
                <a:latin typeface="Calibri"/>
                <a:ea typeface="Calibri"/>
                <a:cs typeface="Calibri"/>
                <a:sym typeface="Calibri"/>
                <a:hlinkClick r:id="rId9"/>
              </a:rPr>
              <a:t> </a:t>
            </a:r>
            <a:r>
              <a:rPr lang="pt-BR" sz="2400" u="sng">
                <a:solidFill>
                  <a:schemeClr val="hlink"/>
                </a:solidFill>
                <a:highlight>
                  <a:srgbClr val="FFFFFF"/>
                </a:highlight>
                <a:latin typeface="Calibri"/>
                <a:ea typeface="Calibri"/>
                <a:cs typeface="Calibri"/>
                <a:sym typeface="Calibri"/>
                <a:hlinkClick r:id="rId10"/>
              </a:rPr>
              <a:t>https://help.github.com/articles/git-...</a:t>
            </a:r>
            <a:endParaRPr sz="2400" u="sng">
              <a:solidFill>
                <a:schemeClr val="hlink"/>
              </a:solidFill>
              <a:highlight>
                <a:srgbClr val="FFFFFF"/>
              </a:highlight>
              <a:latin typeface="Calibri"/>
              <a:ea typeface="Calibri"/>
              <a:cs typeface="Calibri"/>
              <a:sym typeface="Calibri"/>
              <a:hlinkClick r:id="rId11"/>
            </a:endParaRPr>
          </a:p>
          <a:p>
            <a:pPr indent="0" lvl="0" marL="0">
              <a:spcBef>
                <a:spcPts val="0"/>
              </a:spcBef>
              <a:spcAft>
                <a:spcPts val="0"/>
              </a:spcAft>
              <a:buNone/>
            </a:pPr>
            <a:r>
              <a:rPr lang="pt-BR" sz="2400">
                <a:solidFill>
                  <a:srgbClr val="111111"/>
                </a:solidFill>
                <a:highlight>
                  <a:srgbClr val="FFFFFF"/>
                </a:highlight>
                <a:latin typeface="Calibri"/>
                <a:ea typeface="Calibri"/>
                <a:cs typeface="Calibri"/>
                <a:sym typeface="Calibri"/>
              </a:rPr>
              <a:t>Livro GIT</a:t>
            </a:r>
            <a:r>
              <a:rPr lang="pt-BR" sz="2400">
                <a:solidFill>
                  <a:srgbClr val="111111"/>
                </a:solidFill>
                <a:highlight>
                  <a:srgbClr val="FFFFFF"/>
                </a:highlight>
                <a:uFill>
                  <a:noFill/>
                </a:uFill>
                <a:latin typeface="Calibri"/>
                <a:ea typeface="Calibri"/>
                <a:cs typeface="Calibri"/>
                <a:sym typeface="Calibri"/>
                <a:hlinkClick r:id="rId12"/>
              </a:rPr>
              <a:t> </a:t>
            </a:r>
            <a:r>
              <a:rPr lang="pt-BR" sz="2400" u="sng">
                <a:solidFill>
                  <a:schemeClr val="hlink"/>
                </a:solidFill>
                <a:highlight>
                  <a:srgbClr val="FFFFFF"/>
                </a:highlight>
                <a:latin typeface="Calibri"/>
                <a:ea typeface="Calibri"/>
                <a:cs typeface="Calibri"/>
                <a:sym typeface="Calibri"/>
                <a:hlinkClick r:id="rId13"/>
              </a:rPr>
              <a:t>https://git-scm.com/book/pt-br/v2</a:t>
            </a:r>
            <a:r>
              <a:rPr lang="pt-BR" sz="2400">
                <a:solidFill>
                  <a:srgbClr val="111111"/>
                </a:solidFill>
                <a:highlight>
                  <a:srgbClr val="FFFFFF"/>
                </a:highlight>
                <a:latin typeface="Calibri"/>
                <a:ea typeface="Calibri"/>
                <a:cs typeface="Calibri"/>
                <a:sym typeface="Calibri"/>
              </a:rPr>
              <a:t> </a:t>
            </a:r>
            <a:r>
              <a:rPr lang="pt-BR" sz="2400">
                <a:latin typeface="Calibri"/>
                <a:ea typeface="Calibri"/>
                <a:cs typeface="Calibri"/>
                <a:sym typeface="Calibri"/>
              </a:rPr>
              <a:t> </a:t>
            </a:r>
            <a:br>
              <a:rPr lang="pt-BR" sz="2400">
                <a:latin typeface="Calibri"/>
                <a:ea typeface="Calibri"/>
                <a:cs typeface="Calibri"/>
                <a:sym typeface="Calibri"/>
              </a:rPr>
            </a:br>
            <a:r>
              <a:rPr lang="pt-BR" sz="2400">
                <a:latin typeface="Calibri"/>
                <a:ea typeface="Calibri"/>
                <a:cs typeface="Calibri"/>
                <a:sym typeface="Calibri"/>
              </a:rPr>
              <a:t>Noções básicas de git </a:t>
            </a:r>
            <a:r>
              <a:rPr lang="pt-BR" sz="2400" u="sng">
                <a:solidFill>
                  <a:schemeClr val="hlink"/>
                </a:solidFill>
                <a:latin typeface="Calibri"/>
                <a:ea typeface="Calibri"/>
                <a:cs typeface="Calibri"/>
                <a:sym typeface="Calibri"/>
                <a:hlinkClick r:id="rId14"/>
              </a:rPr>
              <a:t>https://git-scm.com/book/pt-br/v1/Primeiros-passos-No%C3%A7%C3%B5es-B%C3%A1sicas-de-Git</a:t>
            </a:r>
            <a:endParaRPr sz="2400">
              <a:latin typeface="Calibri"/>
              <a:ea typeface="Calibri"/>
              <a:cs typeface="Calibri"/>
              <a:sym typeface="Calibri"/>
            </a:endParaRPr>
          </a:p>
          <a:p>
            <a:pPr indent="0" lvl="0" marL="0" rtl="0">
              <a:spcBef>
                <a:spcPts val="0"/>
              </a:spcBef>
              <a:spcAft>
                <a:spcPts val="0"/>
              </a:spcAft>
              <a:buNone/>
            </a:pPr>
            <a:r>
              <a:t/>
            </a:r>
            <a:endParaRPr sz="2400">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2"/>
        </a:solidFill>
      </p:bgPr>
    </p:bg>
    <p:spTree>
      <p:nvGrpSpPr>
        <p:cNvPr id="167" name="Shape 167"/>
        <p:cNvGrpSpPr/>
        <p:nvPr/>
      </p:nvGrpSpPr>
      <p:grpSpPr>
        <a:xfrm>
          <a:off x="0" y="0"/>
          <a:ext cx="0" cy="0"/>
          <a:chOff x="0" y="0"/>
          <a:chExt cx="0" cy="0"/>
        </a:xfrm>
      </p:grpSpPr>
      <p:sp>
        <p:nvSpPr>
          <p:cNvPr id="168" name="Shape 168"/>
          <p:cNvSpPr txBox="1"/>
          <p:nvPr>
            <p:ph idx="4294967295" type="ctrTitle"/>
          </p:nvPr>
        </p:nvSpPr>
        <p:spPr>
          <a:xfrm>
            <a:off x="7986001" y="4266300"/>
            <a:ext cx="1158000" cy="87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pt-BR" sz="4000">
                <a:solidFill>
                  <a:srgbClr val="FF0046"/>
                </a:solidFill>
                <a:latin typeface="Calibri"/>
                <a:ea typeface="Calibri"/>
                <a:cs typeface="Calibri"/>
                <a:sym typeface="Calibri"/>
              </a:rPr>
              <a:t>&lt;/&gt;</a:t>
            </a:r>
            <a:endParaRPr b="1" sz="4000"/>
          </a:p>
        </p:txBody>
      </p:sp>
      <p:sp>
        <p:nvSpPr>
          <p:cNvPr id="169" name="Shape 169"/>
          <p:cNvSpPr txBox="1"/>
          <p:nvPr/>
        </p:nvSpPr>
        <p:spPr>
          <a:xfrm>
            <a:off x="1086450" y="2165100"/>
            <a:ext cx="6971100" cy="8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pt-BR" sz="6000">
                <a:solidFill>
                  <a:srgbClr val="FFFFFF"/>
                </a:solidFill>
                <a:latin typeface="Calibri"/>
                <a:ea typeface="Calibri"/>
                <a:cs typeface="Calibri"/>
                <a:sym typeface="Calibri"/>
              </a:rPr>
              <a:t>Aprenda agora</a:t>
            </a:r>
            <a:endParaRPr b="1" sz="6000">
              <a:solidFill>
                <a:srgbClr val="FFFFFF"/>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73" name="Shape 173"/>
        <p:cNvGrpSpPr/>
        <p:nvPr/>
      </p:nvGrpSpPr>
      <p:grpSpPr>
        <a:xfrm>
          <a:off x="0" y="0"/>
          <a:ext cx="0" cy="0"/>
          <a:chOff x="0" y="0"/>
          <a:chExt cx="0" cy="0"/>
        </a:xfrm>
      </p:grpSpPr>
      <p:sp>
        <p:nvSpPr>
          <p:cNvPr id="174" name="Shape 17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pt-BR">
                <a:solidFill>
                  <a:srgbClr val="000000"/>
                </a:solidFill>
              </a:rPr>
              <a:t>Git </a:t>
            </a:r>
            <a:r>
              <a:rPr b="1" i="1" lang="pt-BR">
                <a:solidFill>
                  <a:srgbClr val="000000"/>
                </a:solidFill>
              </a:rPr>
              <a:t>versus</a:t>
            </a:r>
            <a:r>
              <a:rPr b="1" lang="pt-BR">
                <a:solidFill>
                  <a:srgbClr val="000000"/>
                </a:solidFill>
              </a:rPr>
              <a:t> Github</a:t>
            </a:r>
            <a:endParaRPr b="1">
              <a:solidFill>
                <a:srgbClr val="000000"/>
              </a:solidFill>
            </a:endParaRPr>
          </a:p>
        </p:txBody>
      </p:sp>
      <p:pic>
        <p:nvPicPr>
          <p:cNvPr id="175" name="Shape 175"/>
          <p:cNvPicPr preferRelativeResize="0"/>
          <p:nvPr/>
        </p:nvPicPr>
        <p:blipFill rotWithShape="1">
          <a:blip r:embed="rId3">
            <a:alphaModFix/>
          </a:blip>
          <a:srcRect b="0" l="0" r="38336" t="0"/>
          <a:stretch/>
        </p:blipFill>
        <p:spPr>
          <a:xfrm>
            <a:off x="424775" y="1483900"/>
            <a:ext cx="3876500" cy="2877100"/>
          </a:xfrm>
          <a:prstGeom prst="rect">
            <a:avLst/>
          </a:prstGeom>
          <a:noFill/>
          <a:ln>
            <a:noFill/>
          </a:ln>
        </p:spPr>
      </p:pic>
      <p:pic>
        <p:nvPicPr>
          <p:cNvPr id="176" name="Shape 176"/>
          <p:cNvPicPr preferRelativeResize="0"/>
          <p:nvPr/>
        </p:nvPicPr>
        <p:blipFill>
          <a:blip r:embed="rId4">
            <a:alphaModFix/>
          </a:blip>
          <a:stretch>
            <a:fillRect/>
          </a:stretch>
        </p:blipFill>
        <p:spPr>
          <a:xfrm>
            <a:off x="4496800" y="1483900"/>
            <a:ext cx="2877100" cy="28771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2"/>
        </a:solidFill>
      </p:bgPr>
    </p:bg>
    <p:spTree>
      <p:nvGrpSpPr>
        <p:cNvPr id="180" name="Shape 180"/>
        <p:cNvGrpSpPr/>
        <p:nvPr/>
      </p:nvGrpSpPr>
      <p:grpSpPr>
        <a:xfrm>
          <a:off x="0" y="0"/>
          <a:ext cx="0" cy="0"/>
          <a:chOff x="0" y="0"/>
          <a:chExt cx="0" cy="0"/>
        </a:xfrm>
      </p:grpSpPr>
      <p:sp>
        <p:nvSpPr>
          <p:cNvPr id="181" name="Shape 181"/>
          <p:cNvSpPr txBox="1"/>
          <p:nvPr>
            <p:ph idx="4294967295" type="ctrTitle"/>
          </p:nvPr>
        </p:nvSpPr>
        <p:spPr>
          <a:xfrm>
            <a:off x="7986001" y="4266300"/>
            <a:ext cx="1158000" cy="87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pt-BR" sz="4000">
                <a:solidFill>
                  <a:srgbClr val="FF0046"/>
                </a:solidFill>
                <a:latin typeface="Calibri"/>
                <a:ea typeface="Calibri"/>
                <a:cs typeface="Calibri"/>
                <a:sym typeface="Calibri"/>
              </a:rPr>
              <a:t>&lt;/&gt;</a:t>
            </a:r>
            <a:endParaRPr b="1" sz="4000"/>
          </a:p>
        </p:txBody>
      </p:sp>
      <p:sp>
        <p:nvSpPr>
          <p:cNvPr id="182" name="Shape 182"/>
          <p:cNvSpPr txBox="1"/>
          <p:nvPr/>
        </p:nvSpPr>
        <p:spPr>
          <a:xfrm>
            <a:off x="1086450" y="2165100"/>
            <a:ext cx="6971100" cy="8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pt-BR" sz="6000">
                <a:solidFill>
                  <a:srgbClr val="FFFFFF"/>
                </a:solidFill>
                <a:latin typeface="Calibri"/>
                <a:ea typeface="Calibri"/>
                <a:cs typeface="Calibri"/>
                <a:sym typeface="Calibri"/>
              </a:rPr>
              <a:t>Resumão</a:t>
            </a:r>
            <a:endParaRPr b="1" sz="6000">
              <a:solidFill>
                <a:srgbClr val="FFFFFF"/>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86" name="Shape 186"/>
        <p:cNvGrpSpPr/>
        <p:nvPr/>
      </p:nvGrpSpPr>
      <p:grpSpPr>
        <a:xfrm>
          <a:off x="0" y="0"/>
          <a:ext cx="0" cy="0"/>
          <a:chOff x="0" y="0"/>
          <a:chExt cx="0" cy="0"/>
        </a:xfrm>
      </p:grpSpPr>
      <p:sp>
        <p:nvSpPr>
          <p:cNvPr id="187" name="Shape 18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pt-BR">
                <a:solidFill>
                  <a:srgbClr val="000000"/>
                </a:solidFill>
              </a:rPr>
              <a:t>Como o Git funciona</a:t>
            </a:r>
            <a:endParaRPr b="1">
              <a:solidFill>
                <a:srgbClr val="000000"/>
              </a:solidFill>
            </a:endParaRPr>
          </a:p>
        </p:txBody>
      </p:sp>
      <p:pic>
        <p:nvPicPr>
          <p:cNvPr id="188" name="Shape 188"/>
          <p:cNvPicPr preferRelativeResize="0"/>
          <p:nvPr/>
        </p:nvPicPr>
        <p:blipFill>
          <a:blip r:embed="rId3">
            <a:alphaModFix/>
          </a:blip>
          <a:stretch>
            <a:fillRect/>
          </a:stretch>
        </p:blipFill>
        <p:spPr>
          <a:xfrm>
            <a:off x="311700" y="1170125"/>
            <a:ext cx="5819775" cy="34956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92" name="Shape 192"/>
        <p:cNvGrpSpPr/>
        <p:nvPr/>
      </p:nvGrpSpPr>
      <p:grpSpPr>
        <a:xfrm>
          <a:off x="0" y="0"/>
          <a:ext cx="0" cy="0"/>
          <a:chOff x="0" y="0"/>
          <a:chExt cx="0" cy="0"/>
        </a:xfrm>
      </p:grpSpPr>
      <p:sp>
        <p:nvSpPr>
          <p:cNvPr id="193" name="Shape 19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pt-BR">
                <a:solidFill>
                  <a:srgbClr val="000000"/>
                </a:solidFill>
              </a:rPr>
              <a:t>Subindo arquivos na nuvem</a:t>
            </a:r>
            <a:endParaRPr b="1">
              <a:solidFill>
                <a:srgbClr val="000000"/>
              </a:solidFill>
            </a:endParaRPr>
          </a:p>
        </p:txBody>
      </p:sp>
      <p:pic>
        <p:nvPicPr>
          <p:cNvPr id="194" name="Shape 194"/>
          <p:cNvPicPr preferRelativeResize="0"/>
          <p:nvPr/>
        </p:nvPicPr>
        <p:blipFill>
          <a:blip r:embed="rId3">
            <a:alphaModFix/>
          </a:blip>
          <a:stretch>
            <a:fillRect/>
          </a:stretch>
        </p:blipFill>
        <p:spPr>
          <a:xfrm>
            <a:off x="311700" y="1155100"/>
            <a:ext cx="2502098" cy="38209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98" name="Shape 198"/>
        <p:cNvGrpSpPr/>
        <p:nvPr/>
      </p:nvGrpSpPr>
      <p:grpSpPr>
        <a:xfrm>
          <a:off x="0" y="0"/>
          <a:ext cx="0" cy="0"/>
          <a:chOff x="0" y="0"/>
          <a:chExt cx="0" cy="0"/>
        </a:xfrm>
      </p:grpSpPr>
      <p:sp>
        <p:nvSpPr>
          <p:cNvPr id="199" name="Shape 19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pt-BR">
                <a:solidFill>
                  <a:srgbClr val="000000"/>
                </a:solidFill>
              </a:rPr>
              <a:t>Tá, mas e aí?</a:t>
            </a:r>
            <a:endParaRPr b="1">
              <a:solidFill>
                <a:srgbClr val="000000"/>
              </a:solidFill>
            </a:endParaRPr>
          </a:p>
        </p:txBody>
      </p:sp>
      <p:pic>
        <p:nvPicPr>
          <p:cNvPr id="200" name="Shape 200"/>
          <p:cNvPicPr preferRelativeResize="0"/>
          <p:nvPr/>
        </p:nvPicPr>
        <p:blipFill>
          <a:blip r:embed="rId3">
            <a:alphaModFix/>
          </a:blip>
          <a:stretch>
            <a:fillRect/>
          </a:stretch>
        </p:blipFill>
        <p:spPr>
          <a:xfrm>
            <a:off x="311700" y="1170125"/>
            <a:ext cx="6790332" cy="38209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04" name="Shape 204"/>
        <p:cNvGrpSpPr/>
        <p:nvPr/>
      </p:nvGrpSpPr>
      <p:grpSpPr>
        <a:xfrm>
          <a:off x="0" y="0"/>
          <a:ext cx="0" cy="0"/>
          <a:chOff x="0" y="0"/>
          <a:chExt cx="0" cy="0"/>
        </a:xfrm>
      </p:grpSpPr>
      <p:pic>
        <p:nvPicPr>
          <p:cNvPr id="205" name="Shape 205"/>
          <p:cNvPicPr preferRelativeResize="0"/>
          <p:nvPr/>
        </p:nvPicPr>
        <p:blipFill>
          <a:blip r:embed="rId3">
            <a:alphaModFix/>
          </a:blip>
          <a:stretch>
            <a:fillRect/>
          </a:stretch>
        </p:blipFill>
        <p:spPr>
          <a:xfrm>
            <a:off x="393050" y="513350"/>
            <a:ext cx="6143625" cy="44767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09" name="Shape 209"/>
        <p:cNvGrpSpPr/>
        <p:nvPr/>
      </p:nvGrpSpPr>
      <p:grpSpPr>
        <a:xfrm>
          <a:off x="0" y="0"/>
          <a:ext cx="0" cy="0"/>
          <a:chOff x="0" y="0"/>
          <a:chExt cx="0" cy="0"/>
        </a:xfrm>
      </p:grpSpPr>
      <p:pic>
        <p:nvPicPr>
          <p:cNvPr id="210" name="Shape 210"/>
          <p:cNvPicPr preferRelativeResize="0"/>
          <p:nvPr/>
        </p:nvPicPr>
        <p:blipFill>
          <a:blip r:embed="rId3">
            <a:alphaModFix/>
          </a:blip>
          <a:stretch>
            <a:fillRect/>
          </a:stretch>
        </p:blipFill>
        <p:spPr>
          <a:xfrm>
            <a:off x="152400" y="152400"/>
            <a:ext cx="8432628" cy="4838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04" name="Shape 104"/>
        <p:cNvGrpSpPr/>
        <p:nvPr/>
      </p:nvGrpSpPr>
      <p:grpSpPr>
        <a:xfrm>
          <a:off x="0" y="0"/>
          <a:ext cx="0" cy="0"/>
          <a:chOff x="0" y="0"/>
          <a:chExt cx="0" cy="0"/>
        </a:xfrm>
      </p:grpSpPr>
      <p:pic>
        <p:nvPicPr>
          <p:cNvPr id="105" name="Shape 105"/>
          <p:cNvPicPr preferRelativeResize="0"/>
          <p:nvPr/>
        </p:nvPicPr>
        <p:blipFill>
          <a:blip r:embed="rId3">
            <a:alphaModFix/>
          </a:blip>
          <a:stretch>
            <a:fillRect/>
          </a:stretch>
        </p:blipFill>
        <p:spPr>
          <a:xfrm>
            <a:off x="-326575" y="0"/>
            <a:ext cx="9797160" cy="5143500"/>
          </a:xfrm>
          <a:prstGeom prst="rect">
            <a:avLst/>
          </a:prstGeom>
          <a:noFill/>
          <a:ln>
            <a:noFill/>
          </a:ln>
        </p:spPr>
      </p:pic>
      <p:sp>
        <p:nvSpPr>
          <p:cNvPr id="106" name="Shape 106"/>
          <p:cNvSpPr txBox="1"/>
          <p:nvPr/>
        </p:nvSpPr>
        <p:spPr>
          <a:xfrm>
            <a:off x="2800075" y="1072975"/>
            <a:ext cx="4377300" cy="7923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14" name="Shape 214"/>
        <p:cNvGrpSpPr/>
        <p:nvPr/>
      </p:nvGrpSpPr>
      <p:grpSpPr>
        <a:xfrm>
          <a:off x="0" y="0"/>
          <a:ext cx="0" cy="0"/>
          <a:chOff x="0" y="0"/>
          <a:chExt cx="0" cy="0"/>
        </a:xfrm>
      </p:grpSpPr>
      <p:pic>
        <p:nvPicPr>
          <p:cNvPr id="215" name="Shape 215"/>
          <p:cNvPicPr preferRelativeResize="0"/>
          <p:nvPr/>
        </p:nvPicPr>
        <p:blipFill>
          <a:blip r:embed="rId3">
            <a:alphaModFix/>
          </a:blip>
          <a:stretch>
            <a:fillRect/>
          </a:stretch>
        </p:blipFill>
        <p:spPr>
          <a:xfrm>
            <a:off x="62150" y="628650"/>
            <a:ext cx="7143750" cy="45148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bg>
      <p:bgPr>
        <a:solidFill>
          <a:srgbClr val="FFFFFF"/>
        </a:solidFill>
      </p:bgPr>
    </p:bg>
    <p:spTree>
      <p:nvGrpSpPr>
        <p:cNvPr id="219" name="Shape 219"/>
        <p:cNvGrpSpPr/>
        <p:nvPr/>
      </p:nvGrpSpPr>
      <p:grpSpPr>
        <a:xfrm>
          <a:off x="0" y="0"/>
          <a:ext cx="0" cy="0"/>
          <a:chOff x="0" y="0"/>
          <a:chExt cx="0" cy="0"/>
        </a:xfrm>
      </p:grpSpPr>
      <p:sp>
        <p:nvSpPr>
          <p:cNvPr id="220" name="Shape 2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pt-BR">
                <a:solidFill>
                  <a:srgbClr val="000000"/>
                </a:solidFill>
              </a:rPr>
              <a:t>Lidando com o “Gitquês” (em 25 comandos)</a:t>
            </a:r>
            <a:endParaRPr b="1">
              <a:solidFill>
                <a:srgbClr val="000000"/>
              </a:solidFill>
            </a:endParaRPr>
          </a:p>
        </p:txBody>
      </p:sp>
      <p:sp>
        <p:nvSpPr>
          <p:cNvPr id="221" name="Shape 221"/>
          <p:cNvSpPr txBox="1"/>
          <p:nvPr/>
        </p:nvSpPr>
        <p:spPr>
          <a:xfrm>
            <a:off x="411475" y="1254600"/>
            <a:ext cx="6971100" cy="8133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pt-BR" sz="2500">
                <a:latin typeface="Courier New"/>
                <a:ea typeface="Courier New"/>
                <a:cs typeface="Courier New"/>
                <a:sym typeface="Courier New"/>
              </a:rPr>
              <a:t>g</a:t>
            </a:r>
            <a:r>
              <a:rPr lang="pt-BR" sz="2500">
                <a:latin typeface="Courier New"/>
                <a:ea typeface="Courier New"/>
                <a:cs typeface="Courier New"/>
                <a:sym typeface="Courier New"/>
              </a:rPr>
              <a:t>it commit -m </a:t>
            </a:r>
            <a:br>
              <a:rPr lang="pt-BR" sz="2500">
                <a:latin typeface="Courier New"/>
                <a:ea typeface="Courier New"/>
                <a:cs typeface="Courier New"/>
                <a:sym typeface="Courier New"/>
              </a:rPr>
            </a:br>
            <a:r>
              <a:rPr lang="pt-BR" sz="2500">
                <a:latin typeface="Courier New"/>
                <a:ea typeface="Courier New"/>
                <a:cs typeface="Courier New"/>
                <a:sym typeface="Courier New"/>
              </a:rPr>
              <a:t>git add</a:t>
            </a:r>
            <a:br>
              <a:rPr lang="pt-BR" sz="2500">
                <a:latin typeface="Courier New"/>
                <a:ea typeface="Courier New"/>
                <a:cs typeface="Courier New"/>
                <a:sym typeface="Courier New"/>
              </a:rPr>
            </a:br>
            <a:r>
              <a:rPr lang="pt-BR" sz="2500">
                <a:latin typeface="Courier New"/>
                <a:ea typeface="Courier New"/>
                <a:cs typeface="Courier New"/>
                <a:sym typeface="Courier New"/>
              </a:rPr>
              <a:t>git log</a:t>
            </a:r>
            <a:br>
              <a:rPr lang="pt-BR" sz="2500">
                <a:latin typeface="Courier New"/>
                <a:ea typeface="Courier New"/>
                <a:cs typeface="Courier New"/>
                <a:sym typeface="Courier New"/>
              </a:rPr>
            </a:br>
            <a:r>
              <a:rPr lang="pt-BR" sz="2500">
                <a:latin typeface="Courier New"/>
                <a:ea typeface="Courier New"/>
                <a:cs typeface="Courier New"/>
                <a:sym typeface="Courier New"/>
              </a:rPr>
              <a:t>git remote add</a:t>
            </a:r>
            <a:br>
              <a:rPr lang="pt-BR" sz="2500">
                <a:latin typeface="Courier New"/>
                <a:ea typeface="Courier New"/>
                <a:cs typeface="Courier New"/>
                <a:sym typeface="Courier New"/>
              </a:rPr>
            </a:br>
            <a:r>
              <a:rPr lang="pt-BR" sz="2500">
                <a:latin typeface="Courier New"/>
                <a:ea typeface="Courier New"/>
                <a:cs typeface="Courier New"/>
                <a:sym typeface="Courier New"/>
              </a:rPr>
              <a:t>git push -u origin master</a:t>
            </a:r>
            <a:br>
              <a:rPr lang="pt-BR" sz="2500">
                <a:latin typeface="Courier New"/>
                <a:ea typeface="Courier New"/>
                <a:cs typeface="Courier New"/>
                <a:sym typeface="Courier New"/>
              </a:rPr>
            </a:br>
            <a:r>
              <a:rPr lang="pt-BR" sz="2500">
                <a:latin typeface="Courier New"/>
                <a:ea typeface="Courier New"/>
                <a:cs typeface="Courier New"/>
                <a:sym typeface="Courier New"/>
              </a:rPr>
              <a:t>git pull origin master</a:t>
            </a:r>
            <a:br>
              <a:rPr lang="pt-BR" sz="2500">
                <a:latin typeface="Courier New"/>
                <a:ea typeface="Courier New"/>
                <a:cs typeface="Courier New"/>
                <a:sym typeface="Courier New"/>
              </a:rPr>
            </a:br>
            <a:r>
              <a:rPr lang="pt-BR" sz="2500">
                <a:latin typeface="Courier New"/>
                <a:ea typeface="Courier New"/>
                <a:cs typeface="Courier New"/>
                <a:sym typeface="Courier New"/>
              </a:rPr>
              <a:t>git diff HEAD</a:t>
            </a:r>
            <a:br>
              <a:rPr lang="pt-BR" sz="2500">
                <a:latin typeface="Courier New"/>
                <a:ea typeface="Courier New"/>
                <a:cs typeface="Courier New"/>
                <a:sym typeface="Courier New"/>
              </a:rPr>
            </a:br>
            <a:r>
              <a:rPr lang="pt-BR" sz="2500">
                <a:latin typeface="Courier New"/>
                <a:ea typeface="Courier New"/>
                <a:cs typeface="Courier New"/>
                <a:sym typeface="Courier New"/>
              </a:rPr>
              <a:t>git diff -staged </a:t>
            </a:r>
            <a:br>
              <a:rPr lang="pt-BR" sz="2500">
                <a:latin typeface="Courier New"/>
                <a:ea typeface="Courier New"/>
                <a:cs typeface="Courier New"/>
                <a:sym typeface="Courier New"/>
              </a:rPr>
            </a:br>
            <a:r>
              <a:rPr lang="pt-BR" sz="2500">
                <a:latin typeface="Courier New"/>
                <a:ea typeface="Courier New"/>
                <a:cs typeface="Courier New"/>
                <a:sym typeface="Courier New"/>
              </a:rPr>
              <a:t>git reset</a:t>
            </a:r>
            <a:br>
              <a:rPr lang="pt-BR" sz="2500">
                <a:latin typeface="Calibri"/>
                <a:ea typeface="Calibri"/>
                <a:cs typeface="Calibri"/>
                <a:sym typeface="Calibri"/>
              </a:rPr>
            </a:br>
            <a:endParaRPr sz="2500">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bg>
      <p:bgPr>
        <a:solidFill>
          <a:srgbClr val="FFFFFF"/>
        </a:solidFill>
      </p:bgPr>
    </p:bg>
    <p:spTree>
      <p:nvGrpSpPr>
        <p:cNvPr id="225" name="Shape 225"/>
        <p:cNvGrpSpPr/>
        <p:nvPr/>
      </p:nvGrpSpPr>
      <p:grpSpPr>
        <a:xfrm>
          <a:off x="0" y="0"/>
          <a:ext cx="0" cy="0"/>
          <a:chOff x="0" y="0"/>
          <a:chExt cx="0" cy="0"/>
        </a:xfrm>
      </p:grpSpPr>
      <p:sp>
        <p:nvSpPr>
          <p:cNvPr id="226" name="Shape 226"/>
          <p:cNvSpPr txBox="1"/>
          <p:nvPr/>
        </p:nvSpPr>
        <p:spPr>
          <a:xfrm>
            <a:off x="411475" y="1254600"/>
            <a:ext cx="6971100" cy="8133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pt-BR" sz="2500">
                <a:latin typeface="Courier New"/>
                <a:ea typeface="Courier New"/>
                <a:cs typeface="Courier New"/>
                <a:sym typeface="Courier New"/>
              </a:rPr>
              <a:t>git checkout -- arquivo.txt</a:t>
            </a:r>
            <a:endParaRPr sz="2500">
              <a:latin typeface="Courier New"/>
              <a:ea typeface="Courier New"/>
              <a:cs typeface="Courier New"/>
              <a:sym typeface="Courier New"/>
            </a:endParaRPr>
          </a:p>
          <a:p>
            <a:pPr indent="0" lvl="0" marL="0">
              <a:spcBef>
                <a:spcPts val="0"/>
              </a:spcBef>
              <a:spcAft>
                <a:spcPts val="0"/>
              </a:spcAft>
              <a:buNone/>
            </a:pPr>
            <a:r>
              <a:rPr lang="pt-BR" sz="2500">
                <a:latin typeface="Courier New"/>
                <a:ea typeface="Courier New"/>
                <a:cs typeface="Courier New"/>
                <a:sym typeface="Courier New"/>
              </a:rPr>
              <a:t>git branch novo_arquivo</a:t>
            </a:r>
            <a:endParaRPr sz="2500">
              <a:latin typeface="Courier New"/>
              <a:ea typeface="Courier New"/>
              <a:cs typeface="Courier New"/>
              <a:sym typeface="Courier New"/>
            </a:endParaRPr>
          </a:p>
          <a:p>
            <a:pPr indent="0" lvl="0" marL="0">
              <a:spcBef>
                <a:spcPts val="0"/>
              </a:spcBef>
              <a:spcAft>
                <a:spcPts val="0"/>
              </a:spcAft>
              <a:buNone/>
            </a:pPr>
            <a:r>
              <a:rPr lang="pt-BR" sz="2500">
                <a:latin typeface="Courier New"/>
                <a:ea typeface="Courier New"/>
                <a:cs typeface="Courier New"/>
                <a:sym typeface="Courier New"/>
              </a:rPr>
              <a:t>git checkout &lt;branch&gt;</a:t>
            </a:r>
            <a:endParaRPr sz="2500">
              <a:latin typeface="Courier New"/>
              <a:ea typeface="Courier New"/>
              <a:cs typeface="Courier New"/>
              <a:sym typeface="Courier New"/>
            </a:endParaRPr>
          </a:p>
          <a:p>
            <a:pPr indent="0" lvl="0" marL="0" rtl="0">
              <a:spcBef>
                <a:spcPts val="0"/>
              </a:spcBef>
              <a:spcAft>
                <a:spcPts val="0"/>
              </a:spcAft>
              <a:buNone/>
            </a:pPr>
            <a:r>
              <a:rPr lang="pt-BR" sz="2500">
                <a:latin typeface="Courier New"/>
                <a:ea typeface="Courier New"/>
                <a:cs typeface="Courier New"/>
                <a:sym typeface="Courier New"/>
              </a:rPr>
              <a:t>git rm ‘*.txt’</a:t>
            </a:r>
            <a:br>
              <a:rPr lang="pt-BR" sz="2500">
                <a:latin typeface="Courier New"/>
                <a:ea typeface="Courier New"/>
                <a:cs typeface="Courier New"/>
                <a:sym typeface="Courier New"/>
              </a:rPr>
            </a:br>
            <a:r>
              <a:rPr lang="pt-BR" sz="2500">
                <a:latin typeface="Courier New"/>
                <a:ea typeface="Courier New"/>
                <a:cs typeface="Courier New"/>
                <a:sym typeface="Courier New"/>
              </a:rPr>
              <a:t>git commit -m</a:t>
            </a:r>
            <a:br>
              <a:rPr lang="pt-BR" sz="2500">
                <a:latin typeface="Courier New"/>
                <a:ea typeface="Courier New"/>
                <a:cs typeface="Courier New"/>
                <a:sym typeface="Courier New"/>
              </a:rPr>
            </a:br>
            <a:r>
              <a:rPr lang="pt-BR" sz="2500">
                <a:latin typeface="Courier New"/>
                <a:ea typeface="Courier New"/>
                <a:cs typeface="Courier New"/>
                <a:sym typeface="Courier New"/>
              </a:rPr>
              <a:t>git checkout master</a:t>
            </a:r>
            <a:br>
              <a:rPr lang="pt-BR" sz="2500">
                <a:latin typeface="Courier New"/>
                <a:ea typeface="Courier New"/>
                <a:cs typeface="Courier New"/>
                <a:sym typeface="Courier New"/>
              </a:rPr>
            </a:br>
            <a:r>
              <a:rPr lang="pt-BR" sz="2500">
                <a:latin typeface="Courier New"/>
                <a:ea typeface="Courier New"/>
                <a:cs typeface="Courier New"/>
                <a:sym typeface="Courier New"/>
              </a:rPr>
              <a:t>git merge arquivo_criado</a:t>
            </a:r>
            <a:br>
              <a:rPr lang="pt-BR" sz="2500">
                <a:latin typeface="Courier New"/>
                <a:ea typeface="Courier New"/>
                <a:cs typeface="Courier New"/>
                <a:sym typeface="Courier New"/>
              </a:rPr>
            </a:br>
            <a:r>
              <a:rPr lang="pt-BR" sz="2500">
                <a:latin typeface="Courier New"/>
                <a:ea typeface="Courier New"/>
                <a:cs typeface="Courier New"/>
                <a:sym typeface="Courier New"/>
              </a:rPr>
              <a:t>git branch -d &lt;nome branch&gt;</a:t>
            </a:r>
            <a:br>
              <a:rPr lang="pt-BR" sz="2500">
                <a:latin typeface="Courier New"/>
                <a:ea typeface="Courier New"/>
                <a:cs typeface="Courier New"/>
                <a:sym typeface="Courier New"/>
              </a:rPr>
            </a:br>
            <a:r>
              <a:rPr lang="pt-BR" sz="2500">
                <a:latin typeface="Courier New"/>
                <a:ea typeface="Courier New"/>
                <a:cs typeface="Courier New"/>
                <a:sym typeface="Courier New"/>
              </a:rPr>
              <a:t>git push</a:t>
            </a:r>
            <a:endParaRPr sz="2500">
              <a:latin typeface="Courier New"/>
              <a:ea typeface="Courier New"/>
              <a:cs typeface="Courier New"/>
              <a:sym typeface="Courier New"/>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2"/>
        </a:solidFill>
      </p:bgPr>
    </p:bg>
    <p:spTree>
      <p:nvGrpSpPr>
        <p:cNvPr id="230" name="Shape 230"/>
        <p:cNvGrpSpPr/>
        <p:nvPr/>
      </p:nvGrpSpPr>
      <p:grpSpPr>
        <a:xfrm>
          <a:off x="0" y="0"/>
          <a:ext cx="0" cy="0"/>
          <a:chOff x="0" y="0"/>
          <a:chExt cx="0" cy="0"/>
        </a:xfrm>
      </p:grpSpPr>
      <p:sp>
        <p:nvSpPr>
          <p:cNvPr id="231" name="Shape 231"/>
          <p:cNvSpPr txBox="1"/>
          <p:nvPr>
            <p:ph idx="4294967295" type="ctrTitle"/>
          </p:nvPr>
        </p:nvSpPr>
        <p:spPr>
          <a:xfrm>
            <a:off x="7986001" y="4266300"/>
            <a:ext cx="1158000" cy="87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pt-BR" sz="4000">
                <a:solidFill>
                  <a:srgbClr val="FF0046"/>
                </a:solidFill>
                <a:latin typeface="Calibri"/>
                <a:ea typeface="Calibri"/>
                <a:cs typeface="Calibri"/>
                <a:sym typeface="Calibri"/>
              </a:rPr>
              <a:t>&lt;/&gt;</a:t>
            </a:r>
            <a:endParaRPr b="1" sz="4000"/>
          </a:p>
        </p:txBody>
      </p:sp>
      <p:sp>
        <p:nvSpPr>
          <p:cNvPr id="232" name="Shape 232"/>
          <p:cNvSpPr txBox="1"/>
          <p:nvPr/>
        </p:nvSpPr>
        <p:spPr>
          <a:xfrm>
            <a:off x="1086450" y="2165100"/>
            <a:ext cx="6971100" cy="8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pt-BR" sz="6000">
                <a:solidFill>
                  <a:srgbClr val="FFFFFF"/>
                </a:solidFill>
                <a:latin typeface="Calibri"/>
                <a:ea typeface="Calibri"/>
                <a:cs typeface="Calibri"/>
                <a:sym typeface="Calibri"/>
              </a:rPr>
              <a:t>Na prática</a:t>
            </a:r>
            <a:endParaRPr b="1" sz="6000">
              <a:solidFill>
                <a:srgbClr val="FFFFFF"/>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36" name="Shape 236"/>
        <p:cNvGrpSpPr/>
        <p:nvPr/>
      </p:nvGrpSpPr>
      <p:grpSpPr>
        <a:xfrm>
          <a:off x="0" y="0"/>
          <a:ext cx="0" cy="0"/>
          <a:chOff x="0" y="0"/>
          <a:chExt cx="0" cy="0"/>
        </a:xfrm>
      </p:grpSpPr>
      <p:sp>
        <p:nvSpPr>
          <p:cNvPr id="237" name="Shape 237"/>
          <p:cNvSpPr txBox="1"/>
          <p:nvPr/>
        </p:nvSpPr>
        <p:spPr>
          <a:xfrm>
            <a:off x="503350" y="1114950"/>
            <a:ext cx="7338900" cy="8562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pt-BR" sz="4000" u="sng">
                <a:solidFill>
                  <a:schemeClr val="hlink"/>
                </a:solidFill>
                <a:hlinkClick r:id="rId3"/>
              </a:rPr>
              <a:t>https://git-scm.com</a:t>
            </a:r>
            <a:br>
              <a:rPr lang="pt-BR" sz="4000" u="sng">
                <a:solidFill>
                  <a:schemeClr val="hlink"/>
                </a:solidFill>
                <a:hlinkClick r:id="rId4"/>
              </a:rPr>
            </a:br>
            <a:r>
              <a:rPr lang="pt-BR" sz="4000" u="sng">
                <a:solidFill>
                  <a:schemeClr val="hlink"/>
                </a:solidFill>
                <a:hlinkClick r:id="rId5"/>
              </a:rPr>
              <a:t>https://desktop.github.com/</a:t>
            </a:r>
            <a:br>
              <a:rPr lang="pt-BR" sz="4000" u="sng">
                <a:solidFill>
                  <a:schemeClr val="hlink"/>
                </a:solidFill>
                <a:hlinkClick r:id="rId6"/>
              </a:rPr>
            </a:br>
            <a:r>
              <a:rPr lang="pt-BR" sz="4000" u="sng">
                <a:solidFill>
                  <a:schemeClr val="hlink"/>
                </a:solidFill>
                <a:hlinkClick r:id="rId7"/>
              </a:rPr>
              <a:t>htpps://github.com</a:t>
            </a:r>
            <a:endParaRPr sz="40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2"/>
        </a:solidFill>
      </p:bgPr>
    </p:bg>
    <p:spTree>
      <p:nvGrpSpPr>
        <p:cNvPr id="241" name="Shape 241"/>
        <p:cNvGrpSpPr/>
        <p:nvPr/>
      </p:nvGrpSpPr>
      <p:grpSpPr>
        <a:xfrm>
          <a:off x="0" y="0"/>
          <a:ext cx="0" cy="0"/>
          <a:chOff x="0" y="0"/>
          <a:chExt cx="0" cy="0"/>
        </a:xfrm>
      </p:grpSpPr>
      <p:sp>
        <p:nvSpPr>
          <p:cNvPr id="242" name="Shape 2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b="1" lang="pt-BR" sz="4000">
                <a:latin typeface="Calibri"/>
                <a:ea typeface="Calibri"/>
                <a:cs typeface="Calibri"/>
                <a:sym typeface="Calibri"/>
              </a:rPr>
              <a:t>Referências</a:t>
            </a:r>
            <a:endParaRPr b="1" sz="4000">
              <a:latin typeface="Calibri"/>
              <a:ea typeface="Calibri"/>
              <a:cs typeface="Calibri"/>
              <a:sym typeface="Calibri"/>
            </a:endParaRPr>
          </a:p>
        </p:txBody>
      </p:sp>
      <p:sp>
        <p:nvSpPr>
          <p:cNvPr id="243" name="Shape 243"/>
          <p:cNvSpPr txBox="1"/>
          <p:nvPr>
            <p:ph idx="1" type="body"/>
          </p:nvPr>
        </p:nvSpPr>
        <p:spPr>
          <a:xfrm>
            <a:off x="311700" y="1457275"/>
            <a:ext cx="8520600" cy="3416400"/>
          </a:xfrm>
          <a:prstGeom prst="rect">
            <a:avLst/>
          </a:prstGeom>
        </p:spPr>
        <p:txBody>
          <a:bodyPr anchorCtr="0" anchor="t" bIns="91425" lIns="91425" spcFirstLastPara="1" rIns="91425" wrap="square" tIns="91425">
            <a:noAutofit/>
          </a:bodyPr>
          <a:lstStyle/>
          <a:p>
            <a:pPr indent="0" lvl="0" marL="0">
              <a:lnSpc>
                <a:spcPct val="100000"/>
              </a:lnSpc>
              <a:spcBef>
                <a:spcPts val="0"/>
              </a:spcBef>
              <a:spcAft>
                <a:spcPts val="0"/>
              </a:spcAft>
              <a:buNone/>
            </a:pPr>
            <a:r>
              <a:rPr lang="pt-BR" sz="2000" u="sng">
                <a:solidFill>
                  <a:schemeClr val="hlink"/>
                </a:solidFill>
                <a:hlinkClick r:id="rId3"/>
              </a:rPr>
              <a:t>https://medium.com/@lucianoratamero</a:t>
            </a:r>
            <a:br>
              <a:rPr lang="pt-BR" sz="2000" u="sng">
                <a:solidFill>
                  <a:schemeClr val="hlink"/>
                </a:solidFill>
                <a:hlinkClick r:id="rId4"/>
              </a:rPr>
            </a:br>
            <a:r>
              <a:rPr lang="pt-BR" sz="2000" u="sng">
                <a:solidFill>
                  <a:schemeClr val="hlink"/>
                </a:solidFill>
                <a:hlinkClick r:id="rId5"/>
              </a:rPr>
              <a:t>https://try.github.io</a:t>
            </a:r>
            <a:br>
              <a:rPr lang="pt-BR" sz="2000" u="sng">
                <a:solidFill>
                  <a:schemeClr val="hlink"/>
                </a:solidFill>
                <a:hlinkClick r:id="rId6"/>
              </a:rPr>
            </a:br>
            <a:r>
              <a:rPr lang="pt-BR" sz="2000" u="sng">
                <a:solidFill>
                  <a:schemeClr val="hlink"/>
                </a:solidFill>
                <a:hlinkClick r:id="rId7"/>
              </a:rPr>
              <a:t>https://www.youtube.com/watch?v=UMhskLXJuq4</a:t>
            </a:r>
            <a:br>
              <a:rPr lang="pt-BR"/>
            </a:br>
            <a:r>
              <a:rPr lang="pt-BR" sz="2000" u="sng">
                <a:solidFill>
                  <a:schemeClr val="hlink"/>
                </a:solidFill>
                <a:hlinkClick r:id="rId8"/>
              </a:rPr>
              <a:t>https://pt.wikipedia.org/wiki/Computa%C3%A7%C3%A3o_em_nuvem</a:t>
            </a:r>
            <a:endParaRPr sz="2000" u="sng">
              <a:solidFill>
                <a:srgbClr val="000000"/>
              </a:solidFill>
            </a:endParaRPr>
          </a:p>
          <a:p>
            <a:pPr indent="0" lvl="0" marL="0">
              <a:spcBef>
                <a:spcPts val="1600"/>
              </a:spcBef>
              <a:spcAft>
                <a:spcPts val="0"/>
              </a:spcAft>
              <a:buNone/>
            </a:pPr>
            <a:r>
              <a:t/>
            </a:r>
            <a:endParaRPr sz="2000" u="sng">
              <a:solidFill>
                <a:srgbClr val="000000"/>
              </a:solidFill>
            </a:endParaRPr>
          </a:p>
          <a:p>
            <a:pPr indent="0" lvl="0" marL="0">
              <a:spcBef>
                <a:spcPts val="1600"/>
              </a:spcBef>
              <a:spcAft>
                <a:spcPts val="0"/>
              </a:spcAft>
              <a:buNone/>
            </a:pPr>
            <a:r>
              <a:t/>
            </a:r>
            <a:endParaRPr sz="1400">
              <a:solidFill>
                <a:srgbClr val="000000"/>
              </a:solidFill>
            </a:endParaRPr>
          </a:p>
          <a:p>
            <a:pPr indent="0" lvl="0" marL="0">
              <a:spcBef>
                <a:spcPts val="1600"/>
              </a:spcBef>
              <a:spcAft>
                <a:spcPts val="0"/>
              </a:spcAft>
              <a:buNone/>
            </a:pPr>
            <a:r>
              <a:t/>
            </a:r>
            <a:endParaRPr/>
          </a:p>
          <a:p>
            <a:pPr indent="0" lvl="0" marL="0">
              <a:spcBef>
                <a:spcPts val="1600"/>
              </a:spcBef>
              <a:spcAft>
                <a:spcPts val="0"/>
              </a:spcAft>
              <a:buNone/>
            </a:pPr>
            <a:r>
              <a:t/>
            </a:r>
            <a:endParaRPr/>
          </a:p>
          <a:p>
            <a:pPr indent="0" lvl="0" marL="0">
              <a:spcBef>
                <a:spcPts val="1600"/>
              </a:spcBef>
              <a:spcAft>
                <a:spcPts val="0"/>
              </a:spcAft>
              <a:buNone/>
            </a:pPr>
            <a:r>
              <a:t/>
            </a:r>
            <a:endParaRPr/>
          </a:p>
          <a:p>
            <a:pPr indent="0" lvl="0" marL="0">
              <a:spcBef>
                <a:spcPts val="1600"/>
              </a:spcBef>
              <a:spcAft>
                <a:spcPts val="160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2"/>
        </a:solidFill>
      </p:bgPr>
    </p:bg>
    <p:spTree>
      <p:nvGrpSpPr>
        <p:cNvPr id="247" name="Shape 247"/>
        <p:cNvGrpSpPr/>
        <p:nvPr/>
      </p:nvGrpSpPr>
      <p:grpSpPr>
        <a:xfrm>
          <a:off x="0" y="0"/>
          <a:ext cx="0" cy="0"/>
          <a:chOff x="0" y="0"/>
          <a:chExt cx="0" cy="0"/>
        </a:xfrm>
      </p:grpSpPr>
      <p:sp>
        <p:nvSpPr>
          <p:cNvPr id="248" name="Shape 248"/>
          <p:cNvSpPr txBox="1"/>
          <p:nvPr>
            <p:ph idx="4294967295" type="ctrTitle"/>
          </p:nvPr>
        </p:nvSpPr>
        <p:spPr>
          <a:xfrm>
            <a:off x="1361100" y="1609663"/>
            <a:ext cx="6421800" cy="1268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pt-BR" sz="8000">
                <a:highlight>
                  <a:srgbClr val="FF0046"/>
                </a:highlight>
              </a:rPr>
              <a:t>&lt;/obrigada&gt;</a:t>
            </a:r>
            <a:endParaRPr b="1" sz="8000">
              <a:highlight>
                <a:srgbClr val="FF0046"/>
              </a:highlight>
            </a:endParaRPr>
          </a:p>
        </p:txBody>
      </p:sp>
      <p:sp>
        <p:nvSpPr>
          <p:cNvPr id="249" name="Shape 249"/>
          <p:cNvSpPr txBox="1"/>
          <p:nvPr/>
        </p:nvSpPr>
        <p:spPr>
          <a:xfrm>
            <a:off x="2000250" y="3519738"/>
            <a:ext cx="5143500" cy="123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sz="2000">
                <a:solidFill>
                  <a:srgbClr val="FFFFFF"/>
                </a:solidFill>
                <a:uFill>
                  <a:noFill/>
                </a:uFill>
                <a:latin typeface="Calibri"/>
                <a:ea typeface="Calibri"/>
                <a:cs typeface="Calibri"/>
                <a:sym typeface="Calibri"/>
                <a:hlinkClick r:id="rId3"/>
              </a:rPr>
              <a:t>Letícia Machado</a:t>
            </a:r>
            <a:br>
              <a:rPr lang="pt-BR" sz="2000">
                <a:solidFill>
                  <a:srgbClr val="FFFFFF"/>
                </a:solidFill>
                <a:latin typeface="Calibri"/>
                <a:ea typeface="Calibri"/>
                <a:cs typeface="Calibri"/>
                <a:sym typeface="Calibri"/>
              </a:rPr>
            </a:br>
            <a:r>
              <a:rPr lang="pt-BR" sz="2000">
                <a:solidFill>
                  <a:srgbClr val="FFFFFF"/>
                </a:solidFill>
                <a:uFill>
                  <a:noFill/>
                </a:uFill>
                <a:latin typeface="Calibri"/>
                <a:ea typeface="Calibri"/>
                <a:cs typeface="Calibri"/>
                <a:sym typeface="Calibri"/>
                <a:hlinkClick r:id="rId4"/>
              </a:rPr>
              <a:t>codemigas@gmail.com</a:t>
            </a:r>
            <a:br>
              <a:rPr lang="pt-BR" sz="2000">
                <a:solidFill>
                  <a:srgbClr val="FFFFFF"/>
                </a:solidFill>
                <a:latin typeface="Calibri"/>
                <a:ea typeface="Calibri"/>
                <a:cs typeface="Calibri"/>
                <a:sym typeface="Calibri"/>
              </a:rPr>
            </a:br>
            <a:endParaRPr sz="2000">
              <a:solidFill>
                <a:srgbClr val="FFFFFF"/>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10" name="Shape 110"/>
        <p:cNvGrpSpPr/>
        <p:nvPr/>
      </p:nvGrpSpPr>
      <p:grpSpPr>
        <a:xfrm>
          <a:off x="0" y="0"/>
          <a:ext cx="0" cy="0"/>
          <a:chOff x="0" y="0"/>
          <a:chExt cx="0" cy="0"/>
        </a:xfrm>
      </p:grpSpPr>
      <p:sp>
        <p:nvSpPr>
          <p:cNvPr id="111" name="Shape 111"/>
          <p:cNvSpPr txBox="1"/>
          <p:nvPr>
            <p:ph idx="4294967295" type="ctrTitle"/>
          </p:nvPr>
        </p:nvSpPr>
        <p:spPr>
          <a:xfrm>
            <a:off x="7986001" y="4266300"/>
            <a:ext cx="1158000" cy="87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pt-BR" sz="4000">
                <a:solidFill>
                  <a:srgbClr val="FF0046"/>
                </a:solidFill>
                <a:latin typeface="Calibri"/>
                <a:ea typeface="Calibri"/>
                <a:cs typeface="Calibri"/>
                <a:sym typeface="Calibri"/>
              </a:rPr>
              <a:t>&lt;/&gt;</a:t>
            </a:r>
            <a:endParaRPr b="1" sz="4000"/>
          </a:p>
        </p:txBody>
      </p:sp>
      <p:sp>
        <p:nvSpPr>
          <p:cNvPr id="112" name="Shape 112"/>
          <p:cNvSpPr txBox="1"/>
          <p:nvPr/>
        </p:nvSpPr>
        <p:spPr>
          <a:xfrm>
            <a:off x="2800075" y="1072975"/>
            <a:ext cx="4377300" cy="792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pic>
        <p:nvPicPr>
          <p:cNvPr id="113" name="Shape 113"/>
          <p:cNvPicPr preferRelativeResize="0"/>
          <p:nvPr/>
        </p:nvPicPr>
        <p:blipFill rotWithShape="1">
          <a:blip r:embed="rId3">
            <a:alphaModFix/>
          </a:blip>
          <a:srcRect b="27425" l="0" r="0" t="0"/>
          <a:stretch/>
        </p:blipFill>
        <p:spPr>
          <a:xfrm>
            <a:off x="557100" y="460340"/>
            <a:ext cx="1595925" cy="1158225"/>
          </a:xfrm>
          <a:prstGeom prst="rect">
            <a:avLst/>
          </a:prstGeom>
          <a:noFill/>
          <a:ln>
            <a:noFill/>
          </a:ln>
        </p:spPr>
      </p:pic>
      <p:sp>
        <p:nvSpPr>
          <p:cNvPr id="114" name="Shape 114"/>
          <p:cNvSpPr txBox="1"/>
          <p:nvPr/>
        </p:nvSpPr>
        <p:spPr>
          <a:xfrm>
            <a:off x="2234675" y="620063"/>
            <a:ext cx="5880000" cy="838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pt-BR" sz="4000"/>
              <a:t>V</a:t>
            </a:r>
            <a:r>
              <a:rPr lang="pt-BR" sz="4000"/>
              <a:t>ersion </a:t>
            </a:r>
            <a:r>
              <a:rPr b="1" lang="pt-BR" sz="4000"/>
              <a:t>C</a:t>
            </a:r>
            <a:r>
              <a:rPr lang="pt-BR" sz="4000"/>
              <a:t>ontrol </a:t>
            </a:r>
            <a:r>
              <a:rPr b="1" lang="pt-BR" sz="4000"/>
              <a:t>S</a:t>
            </a:r>
            <a:r>
              <a:rPr lang="pt-BR" sz="4000"/>
              <a:t>ystem</a:t>
            </a:r>
            <a:endParaRPr sz="4000"/>
          </a:p>
        </p:txBody>
      </p:sp>
      <p:pic>
        <p:nvPicPr>
          <p:cNvPr id="115" name="Shape 115"/>
          <p:cNvPicPr preferRelativeResize="0"/>
          <p:nvPr/>
        </p:nvPicPr>
        <p:blipFill>
          <a:blip r:embed="rId4">
            <a:alphaModFix/>
          </a:blip>
          <a:stretch>
            <a:fillRect/>
          </a:stretch>
        </p:blipFill>
        <p:spPr>
          <a:xfrm>
            <a:off x="0" y="-95275"/>
            <a:ext cx="9197800" cy="60061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15"/>
                                        </p:tgtEl>
                                        <p:attrNameLst>
                                          <p:attrName>style.visibility</p:attrName>
                                        </p:attrNameLst>
                                      </p:cBhvr>
                                      <p:to>
                                        <p:strVal val="visible"/>
                                      </p:to>
                                    </p:set>
                                    <p:anim calcmode="lin" valueType="num">
                                      <p:cBhvr additive="base">
                                        <p:cTn dur="1000"/>
                                        <p:tgtEl>
                                          <p:spTgt spid="11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2"/>
        </a:solidFill>
      </p:bgPr>
    </p:bg>
    <p:spTree>
      <p:nvGrpSpPr>
        <p:cNvPr id="119" name="Shape 119"/>
        <p:cNvGrpSpPr/>
        <p:nvPr/>
      </p:nvGrpSpPr>
      <p:grpSpPr>
        <a:xfrm>
          <a:off x="0" y="0"/>
          <a:ext cx="0" cy="0"/>
          <a:chOff x="0" y="0"/>
          <a:chExt cx="0" cy="0"/>
        </a:xfrm>
      </p:grpSpPr>
      <p:sp>
        <p:nvSpPr>
          <p:cNvPr id="120" name="Shape 120"/>
          <p:cNvSpPr txBox="1"/>
          <p:nvPr>
            <p:ph idx="4294967295" type="ctrTitle"/>
          </p:nvPr>
        </p:nvSpPr>
        <p:spPr>
          <a:xfrm>
            <a:off x="7986001" y="4266300"/>
            <a:ext cx="1158000" cy="87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pt-BR" sz="4000">
                <a:solidFill>
                  <a:srgbClr val="FF0046"/>
                </a:solidFill>
                <a:latin typeface="Calibri"/>
                <a:ea typeface="Calibri"/>
                <a:cs typeface="Calibri"/>
                <a:sym typeface="Calibri"/>
              </a:rPr>
              <a:t>&lt;/&gt;</a:t>
            </a:r>
            <a:endParaRPr b="1" sz="4000"/>
          </a:p>
        </p:txBody>
      </p:sp>
      <p:sp>
        <p:nvSpPr>
          <p:cNvPr id="121" name="Shape 121"/>
          <p:cNvSpPr txBox="1"/>
          <p:nvPr/>
        </p:nvSpPr>
        <p:spPr>
          <a:xfrm>
            <a:off x="1086450" y="2165100"/>
            <a:ext cx="6971100" cy="8133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b="1" lang="pt-BR" sz="6000">
                <a:solidFill>
                  <a:srgbClr val="FFFFFF"/>
                </a:solidFill>
                <a:latin typeface="Calibri"/>
                <a:ea typeface="Calibri"/>
                <a:cs typeface="Calibri"/>
                <a:sym typeface="Calibri"/>
              </a:rPr>
              <a:t>Por que aprender?</a:t>
            </a:r>
            <a:endParaRPr b="1" sz="6000">
              <a:solidFill>
                <a:srgbClr val="FFFFFF"/>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25" name="Shape 125"/>
        <p:cNvGrpSpPr/>
        <p:nvPr/>
      </p:nvGrpSpPr>
      <p:grpSpPr>
        <a:xfrm>
          <a:off x="0" y="0"/>
          <a:ext cx="0" cy="0"/>
          <a:chOff x="0" y="0"/>
          <a:chExt cx="0" cy="0"/>
        </a:xfrm>
      </p:grpSpPr>
      <p:pic>
        <p:nvPicPr>
          <p:cNvPr id="126" name="Shape 126"/>
          <p:cNvPicPr preferRelativeResize="0"/>
          <p:nvPr/>
        </p:nvPicPr>
        <p:blipFill rotWithShape="1">
          <a:blip r:embed="rId3">
            <a:alphaModFix/>
          </a:blip>
          <a:srcRect b="20552" l="0" r="0" t="11682"/>
          <a:stretch/>
        </p:blipFill>
        <p:spPr>
          <a:xfrm>
            <a:off x="1018938" y="1036750"/>
            <a:ext cx="7447625" cy="3485476"/>
          </a:xfrm>
          <a:prstGeom prst="rect">
            <a:avLst/>
          </a:prstGeom>
          <a:noFill/>
          <a:ln>
            <a:noFill/>
          </a:ln>
        </p:spPr>
      </p:pic>
      <p:sp>
        <p:nvSpPr>
          <p:cNvPr id="127" name="Shape 127"/>
          <p:cNvSpPr txBox="1"/>
          <p:nvPr/>
        </p:nvSpPr>
        <p:spPr>
          <a:xfrm>
            <a:off x="411500" y="492150"/>
            <a:ext cx="8662500" cy="813300"/>
          </a:xfrm>
          <a:prstGeom prst="rect">
            <a:avLst/>
          </a:prstGeom>
          <a:noFill/>
          <a:ln>
            <a:noFill/>
          </a:ln>
        </p:spPr>
        <p:txBody>
          <a:bodyPr anchorCtr="0" anchor="t" bIns="91425" lIns="91425" spcFirstLastPara="1" rIns="91425" wrap="square" tIns="91425">
            <a:noAutofit/>
          </a:bodyPr>
          <a:lstStyle/>
          <a:p>
            <a:pPr indent="-419100" lvl="0" marL="457200">
              <a:spcBef>
                <a:spcPts val="0"/>
              </a:spcBef>
              <a:spcAft>
                <a:spcPts val="0"/>
              </a:spcAft>
              <a:buSzPts val="3000"/>
              <a:buFont typeface="Calibri"/>
              <a:buAutoNum type="arabicPeriod"/>
            </a:pPr>
            <a:r>
              <a:rPr b="1" lang="pt-BR" sz="3000">
                <a:latin typeface="Calibri"/>
                <a:ea typeface="Calibri"/>
                <a:cs typeface="Calibri"/>
                <a:sym typeface="Calibri"/>
              </a:rPr>
              <a:t>Cloud Computing + VCS</a:t>
            </a:r>
            <a:endParaRPr b="1" sz="3000">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31" name="Shape 131"/>
        <p:cNvGrpSpPr/>
        <p:nvPr/>
      </p:nvGrpSpPr>
      <p:grpSpPr>
        <a:xfrm>
          <a:off x="0" y="0"/>
          <a:ext cx="0" cy="0"/>
          <a:chOff x="0" y="0"/>
          <a:chExt cx="0" cy="0"/>
        </a:xfrm>
      </p:grpSpPr>
      <p:sp>
        <p:nvSpPr>
          <p:cNvPr id="132" name="Shape 132"/>
          <p:cNvSpPr txBox="1"/>
          <p:nvPr/>
        </p:nvSpPr>
        <p:spPr>
          <a:xfrm>
            <a:off x="411500" y="492150"/>
            <a:ext cx="8662500" cy="813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pt-BR" sz="3000">
                <a:latin typeface="Calibri"/>
                <a:ea typeface="Calibri"/>
                <a:cs typeface="Calibri"/>
                <a:sym typeface="Calibri"/>
              </a:rPr>
              <a:t>2. Trabalhe em equipe</a:t>
            </a:r>
            <a:endParaRPr b="1" sz="3000">
              <a:latin typeface="Calibri"/>
              <a:ea typeface="Calibri"/>
              <a:cs typeface="Calibri"/>
              <a:sym typeface="Calibri"/>
            </a:endParaRPr>
          </a:p>
        </p:txBody>
      </p:sp>
      <p:pic>
        <p:nvPicPr>
          <p:cNvPr id="133" name="Shape 133"/>
          <p:cNvPicPr preferRelativeResize="0"/>
          <p:nvPr/>
        </p:nvPicPr>
        <p:blipFill>
          <a:blip r:embed="rId3">
            <a:alphaModFix/>
          </a:blip>
          <a:stretch>
            <a:fillRect/>
          </a:stretch>
        </p:blipFill>
        <p:spPr>
          <a:xfrm>
            <a:off x="1921413" y="1610250"/>
            <a:ext cx="5301171" cy="35332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37" name="Shape 137"/>
        <p:cNvGrpSpPr/>
        <p:nvPr/>
      </p:nvGrpSpPr>
      <p:grpSpPr>
        <a:xfrm>
          <a:off x="0" y="0"/>
          <a:ext cx="0" cy="0"/>
          <a:chOff x="0" y="0"/>
          <a:chExt cx="0" cy="0"/>
        </a:xfrm>
      </p:grpSpPr>
      <p:sp>
        <p:nvSpPr>
          <p:cNvPr id="138" name="Shape 138"/>
          <p:cNvSpPr txBox="1"/>
          <p:nvPr/>
        </p:nvSpPr>
        <p:spPr>
          <a:xfrm>
            <a:off x="411500" y="492150"/>
            <a:ext cx="8662500" cy="813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pt-BR" sz="3000">
                <a:latin typeface="Calibri"/>
                <a:ea typeface="Calibri"/>
                <a:cs typeface="Calibri"/>
                <a:sym typeface="Calibri"/>
              </a:rPr>
              <a:t>3</a:t>
            </a:r>
            <a:r>
              <a:rPr b="1" lang="pt-BR" sz="3000">
                <a:latin typeface="Calibri"/>
                <a:ea typeface="Calibri"/>
                <a:cs typeface="Calibri"/>
                <a:sym typeface="Calibri"/>
              </a:rPr>
              <a:t>. Comunidade Open Source</a:t>
            </a:r>
            <a:endParaRPr b="1" sz="3000">
              <a:latin typeface="Calibri"/>
              <a:ea typeface="Calibri"/>
              <a:cs typeface="Calibri"/>
              <a:sym typeface="Calibri"/>
            </a:endParaRPr>
          </a:p>
        </p:txBody>
      </p:sp>
      <p:pic>
        <p:nvPicPr>
          <p:cNvPr id="139" name="Shape 139"/>
          <p:cNvPicPr preferRelativeResize="0"/>
          <p:nvPr/>
        </p:nvPicPr>
        <p:blipFill>
          <a:blip r:embed="rId3">
            <a:alphaModFix/>
          </a:blip>
          <a:stretch>
            <a:fillRect/>
          </a:stretch>
        </p:blipFill>
        <p:spPr>
          <a:xfrm>
            <a:off x="2542400" y="1084300"/>
            <a:ext cx="4059200" cy="4059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43" name="Shape 143"/>
        <p:cNvGrpSpPr/>
        <p:nvPr/>
      </p:nvGrpSpPr>
      <p:grpSpPr>
        <a:xfrm>
          <a:off x="0" y="0"/>
          <a:ext cx="0" cy="0"/>
          <a:chOff x="0" y="0"/>
          <a:chExt cx="0" cy="0"/>
        </a:xfrm>
      </p:grpSpPr>
      <p:sp>
        <p:nvSpPr>
          <p:cNvPr id="144" name="Shape 144"/>
          <p:cNvSpPr txBox="1"/>
          <p:nvPr/>
        </p:nvSpPr>
        <p:spPr>
          <a:xfrm>
            <a:off x="411500" y="492150"/>
            <a:ext cx="8662500" cy="813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pt-BR" sz="3000">
                <a:latin typeface="Calibri"/>
                <a:ea typeface="Calibri"/>
                <a:cs typeface="Calibri"/>
                <a:sym typeface="Calibri"/>
              </a:rPr>
              <a:t>4</a:t>
            </a:r>
            <a:r>
              <a:rPr b="1" lang="pt-BR" sz="3000">
                <a:latin typeface="Calibri"/>
                <a:ea typeface="Calibri"/>
                <a:cs typeface="Calibri"/>
                <a:sym typeface="Calibri"/>
              </a:rPr>
              <a:t>. Melhore seu código</a:t>
            </a:r>
            <a:endParaRPr b="1" sz="3000">
              <a:latin typeface="Calibri"/>
              <a:ea typeface="Calibri"/>
              <a:cs typeface="Calibri"/>
              <a:sym typeface="Calibri"/>
            </a:endParaRPr>
          </a:p>
        </p:txBody>
      </p:sp>
      <p:pic>
        <p:nvPicPr>
          <p:cNvPr id="145" name="Shape 145"/>
          <p:cNvPicPr preferRelativeResize="0"/>
          <p:nvPr/>
        </p:nvPicPr>
        <p:blipFill>
          <a:blip r:embed="rId3">
            <a:alphaModFix/>
          </a:blip>
          <a:stretch>
            <a:fillRect/>
          </a:stretch>
        </p:blipFill>
        <p:spPr>
          <a:xfrm>
            <a:off x="885700" y="1305450"/>
            <a:ext cx="6738775" cy="36389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49" name="Shape 149"/>
        <p:cNvGrpSpPr/>
        <p:nvPr/>
      </p:nvGrpSpPr>
      <p:grpSpPr>
        <a:xfrm>
          <a:off x="0" y="0"/>
          <a:ext cx="0" cy="0"/>
          <a:chOff x="0" y="0"/>
          <a:chExt cx="0" cy="0"/>
        </a:xfrm>
      </p:grpSpPr>
      <p:sp>
        <p:nvSpPr>
          <p:cNvPr id="150" name="Shape 150"/>
          <p:cNvSpPr txBox="1"/>
          <p:nvPr/>
        </p:nvSpPr>
        <p:spPr>
          <a:xfrm>
            <a:off x="411500" y="492150"/>
            <a:ext cx="8662500" cy="813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pt-BR" sz="3000">
                <a:latin typeface="Calibri"/>
                <a:ea typeface="Calibri"/>
                <a:cs typeface="Calibri"/>
                <a:sym typeface="Calibri"/>
              </a:rPr>
              <a:t>5</a:t>
            </a:r>
            <a:r>
              <a:rPr b="1" lang="pt-BR" sz="3000">
                <a:latin typeface="Calibri"/>
                <a:ea typeface="Calibri"/>
                <a:cs typeface="Calibri"/>
                <a:sym typeface="Calibri"/>
              </a:rPr>
              <a:t>. Seja notada</a:t>
            </a:r>
            <a:endParaRPr b="1" sz="3000">
              <a:latin typeface="Calibri"/>
              <a:ea typeface="Calibri"/>
              <a:cs typeface="Calibri"/>
              <a:sym typeface="Calibri"/>
            </a:endParaRPr>
          </a:p>
        </p:txBody>
      </p:sp>
      <p:pic>
        <p:nvPicPr>
          <p:cNvPr id="151" name="Shape 151"/>
          <p:cNvPicPr preferRelativeResize="0"/>
          <p:nvPr/>
        </p:nvPicPr>
        <p:blipFill>
          <a:blip r:embed="rId3">
            <a:alphaModFix/>
          </a:blip>
          <a:stretch>
            <a:fillRect/>
          </a:stretch>
        </p:blipFill>
        <p:spPr>
          <a:xfrm>
            <a:off x="1004500" y="1305450"/>
            <a:ext cx="6547375" cy="35645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